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92" r:id="rId5"/>
    <p:sldId id="288" r:id="rId6"/>
  </p:sldIdLst>
  <p:sldSz cx="6858000" cy="9144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userDrawn="1">
          <p15:clr>
            <a:srgbClr val="A4A3A4"/>
          </p15:clr>
        </p15:guide>
        <p15:guide id="2" userDrawn="1">
          <p15:clr>
            <a:srgbClr val="A4A3A4"/>
          </p15:clr>
        </p15:guide>
      </p15:sldGuideLst>
    </p:ext>
    <p:ext uri="{2D200454-40CA-4A62-9FC3-DE9A4176ACB9}">
      <p15:notesGuideLst xmlns:p15="http://schemas.microsoft.com/office/powerpoint/2012/main">
        <p15:guide id="1" orient="horz" pos="2160" userDrawn="1">
          <p15:clr>
            <a:srgbClr val="A4A3A4"/>
          </p15:clr>
        </p15:guide>
        <p15:guide id="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6C579C2-EEE3-9A60-2D6A-F064BDFC5536}" name="Nicola Lindson" initials="NL" userId="S::prhc0118@ox.ac.uk::5aa63a41-e740-45b8-8746-6d674a4ef91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ilsa Butler" initials="AB" lastIdx="22" clrIdx="0">
    <p:extLst>
      <p:ext uri="{19B8F6BF-5375-455C-9EA6-DF929625EA0E}">
        <p15:presenceInfo xmlns:p15="http://schemas.microsoft.com/office/powerpoint/2012/main" userId="Ailsa Butler" providerId="None"/>
      </p:ext>
    </p:extLst>
  </p:cmAuthor>
  <p:cmAuthor id="2" name="Nicola Lindson" initials="NL" lastIdx="7" clrIdx="1">
    <p:extLst>
      <p:ext uri="{19B8F6BF-5375-455C-9EA6-DF929625EA0E}">
        <p15:presenceInfo xmlns:p15="http://schemas.microsoft.com/office/powerpoint/2012/main" userId="Nicola Lindson" providerId="None"/>
      </p:ext>
    </p:extLst>
  </p:cmAuthor>
  <p:cmAuthor id="3" name="Ailsa Butler" initials="AB [2]" lastIdx="4" clrIdx="2">
    <p:extLst>
      <p:ext uri="{19B8F6BF-5375-455C-9EA6-DF929625EA0E}">
        <p15:presenceInfo xmlns:p15="http://schemas.microsoft.com/office/powerpoint/2012/main" userId="S::prhc0411@ox.ac.uk::cbbe9297-d256-426d-94e1-c30aaef1383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8DC8"/>
    <a:srgbClr val="F7DDEF"/>
    <a:srgbClr val="FECECF"/>
    <a:srgbClr val="E5F5FF"/>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13" autoAdjust="0"/>
    <p:restoredTop sz="99819" autoAdjust="0"/>
  </p:normalViewPr>
  <p:slideViewPr>
    <p:cSldViewPr snapToGrid="0" showGuides="1">
      <p:cViewPr varScale="1">
        <p:scale>
          <a:sx n="83" d="100"/>
          <a:sy n="83" d="100"/>
        </p:scale>
        <p:origin x="204" y="-108"/>
      </p:cViewPr>
      <p:guideLst>
        <p:guide orient="horz"/>
        <p:guide/>
      </p:guideLst>
    </p:cSldViewPr>
  </p:slideViewPr>
  <p:notesTextViewPr>
    <p:cViewPr>
      <p:scale>
        <a:sx n="1" d="1"/>
        <a:sy n="1" d="1"/>
      </p:scale>
      <p:origin x="0" y="0"/>
    </p:cViewPr>
  </p:notesTextViewPr>
  <p:notesViewPr>
    <p:cSldViewPr snapToGrid="0" showGuides="1">
      <p:cViewPr varScale="1">
        <p:scale>
          <a:sx n="99" d="100"/>
          <a:sy n="99" d="100"/>
        </p:scale>
        <p:origin x="-3492" y="-96"/>
      </p:cViewPr>
      <p:guideLst>
        <p:guide orient="horz" pos="2160"/>
        <p:guide/>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ilsa Butler" userId="cbbe9297-d256-426d-94e1-c30aaef1383e" providerId="ADAL" clId="{588FFADC-6B88-4410-9F92-1B1C031FE596}"/>
    <pc:docChg chg="undo custSel modSld">
      <pc:chgData name="Ailsa Butler" userId="cbbe9297-d256-426d-94e1-c30aaef1383e" providerId="ADAL" clId="{588FFADC-6B88-4410-9F92-1B1C031FE596}" dt="2025-01-07T16:30:09.149" v="55" actId="255"/>
      <pc:docMkLst>
        <pc:docMk/>
      </pc:docMkLst>
      <pc:sldChg chg="addSp delSp modSp mod delCm">
        <pc:chgData name="Ailsa Butler" userId="cbbe9297-d256-426d-94e1-c30aaef1383e" providerId="ADAL" clId="{588FFADC-6B88-4410-9F92-1B1C031FE596}" dt="2025-01-07T11:29:58.559" v="23" actId="1076"/>
        <pc:sldMkLst>
          <pc:docMk/>
          <pc:sldMk cId="3096479123" sldId="288"/>
        </pc:sldMkLst>
        <pc:spChg chg="add mod">
          <ac:chgData name="Ailsa Butler" userId="cbbe9297-d256-426d-94e1-c30aaef1383e" providerId="ADAL" clId="{588FFADC-6B88-4410-9F92-1B1C031FE596}" dt="2025-01-07T11:29:16.840" v="19" actId="14100"/>
          <ac:spMkLst>
            <pc:docMk/>
            <pc:sldMk cId="3096479123" sldId="288"/>
            <ac:spMk id="32" creationId="{93560CDD-99F6-4315-8F6A-A1F64E8374F0}"/>
          </ac:spMkLst>
        </pc:spChg>
        <pc:spChg chg="mod">
          <ac:chgData name="Ailsa Butler" userId="cbbe9297-d256-426d-94e1-c30aaef1383e" providerId="ADAL" clId="{588FFADC-6B88-4410-9F92-1B1C031FE596}" dt="2025-01-07T11:29:45.752" v="22" actId="1076"/>
          <ac:spMkLst>
            <pc:docMk/>
            <pc:sldMk cId="3096479123" sldId="288"/>
            <ac:spMk id="48" creationId="{00000000-0000-0000-0000-000000000000}"/>
          </ac:spMkLst>
        </pc:spChg>
        <pc:spChg chg="mod">
          <ac:chgData name="Ailsa Butler" userId="cbbe9297-d256-426d-94e1-c30aaef1383e" providerId="ADAL" clId="{588FFADC-6B88-4410-9F92-1B1C031FE596}" dt="2025-01-07T11:29:33.279" v="21" actId="1076"/>
          <ac:spMkLst>
            <pc:docMk/>
            <pc:sldMk cId="3096479123" sldId="288"/>
            <ac:spMk id="50" creationId="{EB5A263D-B31F-40DD-8106-E3522E90C6EC}"/>
          </ac:spMkLst>
        </pc:spChg>
        <pc:spChg chg="del">
          <ac:chgData name="Ailsa Butler" userId="cbbe9297-d256-426d-94e1-c30aaef1383e" providerId="ADAL" clId="{588FFADC-6B88-4410-9F92-1B1C031FE596}" dt="2025-01-07T11:26:16.571" v="2" actId="478"/>
          <ac:spMkLst>
            <pc:docMk/>
            <pc:sldMk cId="3096479123" sldId="288"/>
            <ac:spMk id="53" creationId="{BAAC83A9-B3FD-4197-A5B5-4E225C82FA37}"/>
          </ac:spMkLst>
        </pc:spChg>
        <pc:picChg chg="mod">
          <ac:chgData name="Ailsa Butler" userId="cbbe9297-d256-426d-94e1-c30aaef1383e" providerId="ADAL" clId="{588FFADC-6B88-4410-9F92-1B1C031FE596}" dt="2025-01-07T11:29:58.559" v="23" actId="1076"/>
          <ac:picMkLst>
            <pc:docMk/>
            <pc:sldMk cId="3096479123" sldId="288"/>
            <ac:picMk id="3" creationId="{E01F29C3-8492-40B7-A17F-2F6856E65E11}"/>
          </ac:picMkLst>
        </pc:picChg>
        <pc:picChg chg="mod">
          <ac:chgData name="Ailsa Butler" userId="cbbe9297-d256-426d-94e1-c30aaef1383e" providerId="ADAL" clId="{588FFADC-6B88-4410-9F92-1B1C031FE596}" dt="2025-01-07T11:27:47.898" v="11" actId="1076"/>
          <ac:picMkLst>
            <pc:docMk/>
            <pc:sldMk cId="3096479123" sldId="288"/>
            <ac:picMk id="15" creationId="{114E7537-B121-47FC-B2D7-68FEDE987F36}"/>
          </ac:picMkLst>
        </pc:picChg>
        <pc:picChg chg="del">
          <ac:chgData name="Ailsa Butler" userId="cbbe9297-d256-426d-94e1-c30aaef1383e" providerId="ADAL" clId="{588FFADC-6B88-4410-9F92-1B1C031FE596}" dt="2025-01-07T11:25:52.035" v="0" actId="478"/>
          <ac:picMkLst>
            <pc:docMk/>
            <pc:sldMk cId="3096479123" sldId="288"/>
            <ac:picMk id="54" creationId="{2A26ED42-BC2B-4E9F-9195-8EC12FDB6B28}"/>
          </ac:picMkLst>
        </pc:picChg>
      </pc:sldChg>
      <pc:sldChg chg="addSp delSp modSp mod">
        <pc:chgData name="Ailsa Butler" userId="cbbe9297-d256-426d-94e1-c30aaef1383e" providerId="ADAL" clId="{588FFADC-6B88-4410-9F92-1B1C031FE596}" dt="2025-01-07T16:30:09.149" v="55" actId="255"/>
        <pc:sldMkLst>
          <pc:docMk/>
          <pc:sldMk cId="2044901565" sldId="292"/>
        </pc:sldMkLst>
        <pc:spChg chg="add del mod">
          <ac:chgData name="Ailsa Butler" userId="cbbe9297-d256-426d-94e1-c30aaef1383e" providerId="ADAL" clId="{588FFADC-6B88-4410-9F92-1B1C031FE596}" dt="2025-01-07T16:27:56.640" v="27"/>
          <ac:spMkLst>
            <pc:docMk/>
            <pc:sldMk cId="2044901565" sldId="292"/>
            <ac:spMk id="5" creationId="{FE513D85-E71C-49E2-904B-20BEF89F4B7A}"/>
          </ac:spMkLst>
        </pc:spChg>
        <pc:spChg chg="mod">
          <ac:chgData name="Ailsa Butler" userId="cbbe9297-d256-426d-94e1-c30aaef1383e" providerId="ADAL" clId="{588FFADC-6B88-4410-9F92-1B1C031FE596}" dt="2025-01-07T16:30:09.149" v="55" actId="255"/>
          <ac:spMkLst>
            <pc:docMk/>
            <pc:sldMk cId="2044901565" sldId="292"/>
            <ac:spMk id="18" creationId="{00000000-0000-0000-0000-000000000000}"/>
          </ac:spMkLst>
        </pc:spChg>
        <pc:picChg chg="del">
          <ac:chgData name="Ailsa Butler" userId="cbbe9297-d256-426d-94e1-c30aaef1383e" providerId="ADAL" clId="{588FFADC-6B88-4410-9F92-1B1C031FE596}" dt="2025-01-07T11:30:12.127" v="24" actId="478"/>
          <ac:picMkLst>
            <pc:docMk/>
            <pc:sldMk cId="2044901565" sldId="292"/>
            <ac:picMk id="10" creationId="{1D63BA6A-279F-48B2-B45F-D768976A9D2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3606800" y="514350"/>
            <a:ext cx="1930400" cy="257175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1499660" y="3257550"/>
            <a:ext cx="6144683"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8030501" y="6515100"/>
            <a:ext cx="1113499" cy="342900"/>
          </a:xfrm>
          <a:prstGeom prst="rect">
            <a:avLst/>
          </a:prstGeom>
        </p:spPr>
        <p:txBody>
          <a:bodyPr vert="horz" lIns="91440" tIns="45720" rIns="91440" bIns="45720" rtlCol="0" anchor="b"/>
          <a:lstStyle>
            <a:lvl1pPr algn="r">
              <a:defRPr sz="1200">
                <a:latin typeface="Source Sans Pro" pitchFamily="34" charset="0"/>
                <a:cs typeface="Arial" panose="020B0604020202020204"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ource Sans Pro"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Source Sans Pro"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Source Sans Pro"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Source Sans Pro"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Source Sans Pro"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329804" y="2830969"/>
            <a:ext cx="3348000" cy="1441033"/>
          </a:xfrm>
        </p:spPr>
        <p:txBody>
          <a:bodyPr/>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329804" y="4586400"/>
            <a:ext cx="33480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Click to edit Master subtitle style</a:t>
            </a:r>
            <a:endParaRPr lang="en-GB" dirty="0"/>
          </a:p>
        </p:txBody>
      </p:sp>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a:solidFill>
                  <a:schemeClr val="tx2"/>
                </a:solidFill>
                <a:latin typeface="+mn-lt"/>
              </a:rPr>
              <a:t>Trusted evidence.</a:t>
            </a:r>
          </a:p>
          <a:p>
            <a:pPr>
              <a:lnSpc>
                <a:spcPts val="1500"/>
              </a:lnSpc>
            </a:pPr>
            <a:r>
              <a:rPr lang="en-GB" sz="1350" spc="-23" baseline="0" dirty="0">
                <a:solidFill>
                  <a:schemeClr val="tx2"/>
                </a:solidFill>
                <a:latin typeface="+mn-lt"/>
              </a:rPr>
              <a:t>Informed decisions.</a:t>
            </a:r>
          </a:p>
          <a:p>
            <a:pPr>
              <a:lnSpc>
                <a:spcPts val="1500"/>
              </a:lnSpc>
            </a:pPr>
            <a:r>
              <a:rPr lang="en-GB" sz="1350" spc="-23" baseline="0" dirty="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89554" y="0"/>
            <a:ext cx="2868446" cy="9144000"/>
          </a:xfrm>
          <a:prstGeom prst="rect">
            <a:avLst/>
          </a:prstGeom>
        </p:spPr>
      </p:pic>
      <p:sp>
        <p:nvSpPr>
          <p:cNvPr id="9" name="Rectangle 8"/>
          <p:cNvSpPr/>
          <p:nvPr userDrawn="1"/>
        </p:nvSpPr>
        <p:spPr>
          <a:xfrm rot="18932974">
            <a:off x="4825288" y="7782128"/>
            <a:ext cx="371208" cy="659925"/>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3" name="Picture 12"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1" name="Rectangle 10"/>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Other logo</a:t>
            </a:r>
          </a:p>
        </p:txBody>
      </p:sp>
    </p:spTree>
    <p:extLst>
      <p:ext uri="{BB962C8B-B14F-4D97-AF65-F5344CB8AC3E}">
        <p14:creationId xmlns:p14="http://schemas.microsoft.com/office/powerpoint/2010/main" val="3533279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4" name="Picture Placeholder 6"/>
          <p:cNvSpPr>
            <a:spLocks noGrp="1"/>
          </p:cNvSpPr>
          <p:nvPr>
            <p:ph type="pic" sz="quarter" idx="10" hasCustomPrompt="1"/>
          </p:nvPr>
        </p:nvSpPr>
        <p:spPr>
          <a:xfrm>
            <a:off x="329804" y="2976000"/>
            <a:ext cx="4617000" cy="5088000"/>
          </a:xfrm>
          <a:solidFill>
            <a:schemeClr val="accent5"/>
          </a:solidFill>
        </p:spPr>
        <p:txBody>
          <a:bodyPr lIns="216000" tIns="108000"/>
          <a:lstStyle>
            <a:lvl1pPr marL="0" indent="0">
              <a:defRPr>
                <a:solidFill>
                  <a:schemeClr val="bg1"/>
                </a:solidFill>
                <a:latin typeface="+mn-lt"/>
              </a:defRPr>
            </a:lvl1pPr>
          </a:lstStyle>
          <a:p>
            <a:r>
              <a:rPr lang="en-GB" dirty="0"/>
              <a:t>Insert image here</a:t>
            </a:r>
          </a:p>
        </p:txBody>
      </p:sp>
      <p:sp>
        <p:nvSpPr>
          <p:cNvPr id="6" name="Text Placeholder 5"/>
          <p:cNvSpPr>
            <a:spLocks noGrp="1"/>
          </p:cNvSpPr>
          <p:nvPr>
            <p:ph type="body" sz="quarter" idx="11"/>
          </p:nvPr>
        </p:nvSpPr>
        <p:spPr>
          <a:xfrm>
            <a:off x="329803" y="8216900"/>
            <a:ext cx="4632722" cy="499533"/>
          </a:xfrm>
        </p:spPr>
        <p:txBody>
          <a:bodyPr/>
          <a:lstStyle>
            <a:lvl1pPr>
              <a:spcBef>
                <a:spcPts val="0"/>
              </a:spcBef>
              <a:defRPr sz="1050"/>
            </a:lvl1pPr>
          </a:lstStyle>
          <a:p>
            <a:pPr lvl="0"/>
            <a:r>
              <a:rPr lang="en-US"/>
              <a:t>Edit Master text styles</a:t>
            </a:r>
          </a:p>
        </p:txBody>
      </p:sp>
    </p:spTree>
    <p:extLst>
      <p:ext uri="{BB962C8B-B14F-4D97-AF65-F5344CB8AC3E}">
        <p14:creationId xmlns:p14="http://schemas.microsoft.com/office/powerpoint/2010/main" val="400545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able Title">
    <p:spTree>
      <p:nvGrpSpPr>
        <p:cNvPr id="1" name=""/>
        <p:cNvGrpSpPr/>
        <p:nvPr/>
      </p:nvGrpSpPr>
      <p:grpSpPr>
        <a:xfrm>
          <a:off x="0" y="0"/>
          <a:ext cx="0" cy="0"/>
          <a:chOff x="0" y="0"/>
          <a:chExt cx="0" cy="0"/>
        </a:xfrm>
      </p:grpSpPr>
      <p:sp>
        <p:nvSpPr>
          <p:cNvPr id="2" name="Title 1"/>
          <p:cNvSpPr>
            <a:spLocks noGrp="1"/>
          </p:cNvSpPr>
          <p:nvPr>
            <p:ph type="title"/>
          </p:nvPr>
        </p:nvSpPr>
        <p:spPr>
          <a:xfrm>
            <a:off x="329804" y="1603200"/>
            <a:ext cx="4590000" cy="614400"/>
          </a:xfrm>
        </p:spPr>
        <p:txBody>
          <a:bodyPr anchor="t" anchorCtr="0"/>
          <a:lstStyle>
            <a:lvl1pPr>
              <a:defRPr sz="1500"/>
            </a:lvl1pPr>
          </a:lstStyle>
          <a:p>
            <a:r>
              <a:rPr lang="en-US"/>
              <a:t>Click to edit Master title style</a:t>
            </a:r>
            <a:endParaRPr lang="en-GB" dirty="0"/>
          </a:p>
        </p:txBody>
      </p:sp>
      <p:sp>
        <p:nvSpPr>
          <p:cNvPr id="8" name="Text Placeholder 5"/>
          <p:cNvSpPr>
            <a:spLocks noGrp="1"/>
          </p:cNvSpPr>
          <p:nvPr>
            <p:ph type="body" sz="quarter" idx="11"/>
          </p:nvPr>
        </p:nvSpPr>
        <p:spPr>
          <a:xfrm>
            <a:off x="329803" y="8216900"/>
            <a:ext cx="4632722" cy="499533"/>
          </a:xfrm>
        </p:spPr>
        <p:txBody>
          <a:bodyPr/>
          <a:lstStyle>
            <a:lvl1pPr>
              <a:spcBef>
                <a:spcPts val="0"/>
              </a:spcBef>
              <a:defRPr sz="1050"/>
            </a:lvl1pPr>
          </a:lstStyle>
          <a:p>
            <a:pPr lvl="0"/>
            <a:r>
              <a:rPr lang="en-US"/>
              <a:t>Edit Master text styles</a:t>
            </a:r>
          </a:p>
        </p:txBody>
      </p:sp>
      <p:pic>
        <p:nvPicPr>
          <p:cNvPr id="10" name="Picture 9" descr="Cochrane_UK_Logo_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7" name="Rectangle 6"/>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Other logo</a:t>
            </a:r>
          </a:p>
        </p:txBody>
      </p:sp>
    </p:spTree>
    <p:extLst>
      <p:ext uri="{BB962C8B-B14F-4D97-AF65-F5344CB8AC3E}">
        <p14:creationId xmlns:p14="http://schemas.microsoft.com/office/powerpoint/2010/main" val="2977200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757743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mage Only">
    <p:spTree>
      <p:nvGrpSpPr>
        <p:cNvPr id="1" name=""/>
        <p:cNvGrpSpPr/>
        <p:nvPr/>
      </p:nvGrpSpPr>
      <p:grpSpPr>
        <a:xfrm>
          <a:off x="0" y="0"/>
          <a:ext cx="0" cy="0"/>
          <a:chOff x="0" y="0"/>
          <a:chExt cx="0" cy="0"/>
        </a:xfrm>
      </p:grpSpPr>
      <p:sp>
        <p:nvSpPr>
          <p:cNvPr id="2" name="Picture Placeholder 6"/>
          <p:cNvSpPr>
            <a:spLocks noGrp="1"/>
          </p:cNvSpPr>
          <p:nvPr>
            <p:ph type="pic" sz="quarter" idx="10" hasCustomPrompt="1"/>
          </p:nvPr>
        </p:nvSpPr>
        <p:spPr>
          <a:xfrm>
            <a:off x="0" y="0"/>
            <a:ext cx="6858000" cy="9144000"/>
          </a:xfrm>
          <a:solidFill>
            <a:schemeClr val="accent5"/>
          </a:solidFill>
        </p:spPr>
        <p:txBody>
          <a:bodyPr lIns="432000" tIns="324000"/>
          <a:lstStyle>
            <a:lvl1pPr marL="0" indent="0">
              <a:defRPr>
                <a:solidFill>
                  <a:schemeClr val="bg1"/>
                </a:solidFill>
                <a:latin typeface="+mn-lt"/>
              </a:defRPr>
            </a:lvl1pPr>
          </a:lstStyle>
          <a:p>
            <a:r>
              <a:rPr lang="en-GB" dirty="0"/>
              <a:t>Insert image here</a:t>
            </a:r>
          </a:p>
        </p:txBody>
      </p:sp>
    </p:spTree>
    <p:extLst>
      <p:ext uri="{BB962C8B-B14F-4D97-AF65-F5344CB8AC3E}">
        <p14:creationId xmlns:p14="http://schemas.microsoft.com/office/powerpoint/2010/main" val="1671985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Divider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329804" y="3061369"/>
            <a:ext cx="3348000" cy="749833"/>
          </a:xfrm>
        </p:spPr>
        <p:txBody>
          <a:bodyPr anchor="t" anchorCtr="0"/>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329805" y="3799200"/>
            <a:ext cx="3144440" cy="2776800"/>
          </a:xfrm>
        </p:spPr>
        <p:txBody>
          <a:bodyPr/>
          <a:lstStyle>
            <a:lvl1pPr marL="0" indent="0" algn="l">
              <a:lnSpc>
                <a:spcPts val="1425"/>
              </a:lnSpc>
              <a:spcBef>
                <a:spcPts val="0"/>
              </a:spcBef>
              <a:buNone/>
              <a:defRPr sz="1350" b="0">
                <a:solidFill>
                  <a:schemeClr val="tx2"/>
                </a:solidFill>
                <a:latin typeface="+mn-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Click to edit Master subtitle style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89554" y="0"/>
            <a:ext cx="2868446" cy="9144000"/>
          </a:xfrm>
          <a:prstGeom prst="rect">
            <a:avLst/>
          </a:prstGeom>
        </p:spPr>
      </p:pic>
      <p:sp>
        <p:nvSpPr>
          <p:cNvPr id="8" name="Rectangle 7"/>
          <p:cNvSpPr/>
          <p:nvPr userDrawn="1"/>
        </p:nvSpPr>
        <p:spPr>
          <a:xfrm rot="18932974">
            <a:off x="4825288" y="7782128"/>
            <a:ext cx="371208" cy="659925"/>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2" name="Picture 11"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0" name="Rectangle 9"/>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Other logo</a:t>
            </a:r>
          </a:p>
        </p:txBody>
      </p:sp>
    </p:spTree>
    <p:extLst>
      <p:ext uri="{BB962C8B-B14F-4D97-AF65-F5344CB8AC3E}">
        <p14:creationId xmlns:p14="http://schemas.microsoft.com/office/powerpoint/2010/main" val="2473465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vider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329804" y="3061369"/>
            <a:ext cx="3348000" cy="749833"/>
          </a:xfrm>
        </p:spPr>
        <p:txBody>
          <a:bodyPr anchor="t" anchorCtr="0"/>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329805" y="3799200"/>
            <a:ext cx="3144440" cy="2930400"/>
          </a:xfrm>
        </p:spPr>
        <p:txBody>
          <a:bodyPr/>
          <a:lstStyle>
            <a:lvl1pPr marL="0" indent="0" algn="l">
              <a:lnSpc>
                <a:spcPts val="1425"/>
              </a:lnSpc>
              <a:spcBef>
                <a:spcPts val="0"/>
              </a:spcBef>
              <a:buNone/>
              <a:defRPr sz="1350" b="0">
                <a:solidFill>
                  <a:schemeClr val="tx2"/>
                </a:solidFill>
                <a:latin typeface="+mn-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Click to edit Master subtitle style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90105" y="-517"/>
            <a:ext cx="2282944" cy="9144000"/>
          </a:xfrm>
          <a:prstGeom prst="rect">
            <a:avLst/>
          </a:prstGeom>
        </p:spPr>
      </p:pic>
      <p:sp>
        <p:nvSpPr>
          <p:cNvPr id="8" name="Rectangle 7"/>
          <p:cNvSpPr/>
          <p:nvPr userDrawn="1"/>
        </p:nvSpPr>
        <p:spPr>
          <a:xfrm rot="18932974">
            <a:off x="4825288" y="7782128"/>
            <a:ext cx="371208" cy="659925"/>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2" name="Picture 11"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0" name="Rectangle 9"/>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Other logo</a:t>
            </a:r>
          </a:p>
        </p:txBody>
      </p:sp>
    </p:spTree>
    <p:extLst>
      <p:ext uri="{BB962C8B-B14F-4D97-AF65-F5344CB8AC3E}">
        <p14:creationId xmlns:p14="http://schemas.microsoft.com/office/powerpoint/2010/main" val="2118971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344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329804" y="2830969"/>
            <a:ext cx="3348000" cy="1441033"/>
          </a:xfrm>
        </p:spPr>
        <p:txBody>
          <a:bodyPr/>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329804" y="4586400"/>
            <a:ext cx="33480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Click to edit Master subtitle style</a:t>
            </a:r>
            <a:endParaRPr lang="en-GB" dirty="0"/>
          </a:p>
        </p:txBody>
      </p:sp>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a:solidFill>
                  <a:schemeClr val="tx2"/>
                </a:solidFill>
                <a:latin typeface="+mn-lt"/>
              </a:rPr>
              <a:t>Trusted evidence.</a:t>
            </a:r>
          </a:p>
          <a:p>
            <a:pPr>
              <a:lnSpc>
                <a:spcPts val="1500"/>
              </a:lnSpc>
            </a:pPr>
            <a:r>
              <a:rPr lang="en-GB" sz="1350" spc="-23" baseline="0" dirty="0">
                <a:solidFill>
                  <a:schemeClr val="tx2"/>
                </a:solidFill>
                <a:latin typeface="+mn-lt"/>
              </a:rPr>
              <a:t>Informed decisions.</a:t>
            </a:r>
          </a:p>
          <a:p>
            <a:pPr>
              <a:lnSpc>
                <a:spcPts val="1500"/>
              </a:lnSpc>
            </a:pPr>
            <a:r>
              <a:rPr lang="en-GB" sz="1350" spc="-23" baseline="0" dirty="0">
                <a:solidFill>
                  <a:schemeClr val="bg2"/>
                </a:solidFill>
                <a:latin typeface="+mn-lt"/>
              </a:rPr>
              <a:t>Better health.</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90105" y="-517"/>
            <a:ext cx="2282944" cy="9144000"/>
          </a:xfrm>
          <a:prstGeom prst="rect">
            <a:avLst/>
          </a:prstGeom>
        </p:spPr>
      </p:pic>
      <p:sp>
        <p:nvSpPr>
          <p:cNvPr id="9" name="Rectangle 8"/>
          <p:cNvSpPr/>
          <p:nvPr userDrawn="1"/>
        </p:nvSpPr>
        <p:spPr>
          <a:xfrm rot="18932974">
            <a:off x="4825288" y="7782128"/>
            <a:ext cx="371208" cy="659925"/>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1" name="Picture 10"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2" name="Rectangle 11"/>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Other logo</a:t>
            </a:r>
          </a:p>
        </p:txBody>
      </p:sp>
    </p:spTree>
    <p:extLst>
      <p:ext uri="{BB962C8B-B14F-4D97-AF65-F5344CB8AC3E}">
        <p14:creationId xmlns:p14="http://schemas.microsoft.com/office/powerpoint/2010/main" val="244723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v3">
    <p:spTree>
      <p:nvGrpSpPr>
        <p:cNvPr id="1" name=""/>
        <p:cNvGrpSpPr/>
        <p:nvPr/>
      </p:nvGrpSpPr>
      <p:grpSpPr>
        <a:xfrm>
          <a:off x="0" y="0"/>
          <a:ext cx="0" cy="0"/>
          <a:chOff x="0" y="0"/>
          <a:chExt cx="0" cy="0"/>
        </a:xfrm>
      </p:grpSpPr>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a:solidFill>
                  <a:schemeClr val="tx2"/>
                </a:solidFill>
                <a:latin typeface="+mn-lt"/>
              </a:rPr>
              <a:t>Trusted evidence.</a:t>
            </a:r>
          </a:p>
          <a:p>
            <a:pPr>
              <a:lnSpc>
                <a:spcPts val="1500"/>
              </a:lnSpc>
            </a:pPr>
            <a:r>
              <a:rPr lang="en-GB" sz="1350" spc="-23" baseline="0" dirty="0">
                <a:solidFill>
                  <a:schemeClr val="tx2"/>
                </a:solidFill>
                <a:latin typeface="+mn-lt"/>
              </a:rPr>
              <a:t>Informed decisions.</a:t>
            </a:r>
          </a:p>
          <a:p>
            <a:pPr>
              <a:lnSpc>
                <a:spcPts val="1500"/>
              </a:lnSpc>
            </a:pPr>
            <a:r>
              <a:rPr lang="en-GB" sz="1350" spc="-23" baseline="0" dirty="0">
                <a:solidFill>
                  <a:schemeClr val="bg2"/>
                </a:solidFill>
                <a:latin typeface="+mn-lt"/>
              </a:rPr>
              <a:t>Better health.</a:t>
            </a:r>
          </a:p>
        </p:txBody>
      </p:sp>
      <p:sp>
        <p:nvSpPr>
          <p:cNvPr id="6" name="Rectangle 5"/>
          <p:cNvSpPr/>
          <p:nvPr userDrawn="1"/>
        </p:nvSpPr>
        <p:spPr>
          <a:xfrm>
            <a:off x="2943000" y="0"/>
            <a:ext cx="3915000" cy="9144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dirty="0"/>
          </a:p>
        </p:txBody>
      </p:sp>
      <p:sp>
        <p:nvSpPr>
          <p:cNvPr id="2" name="Title 1"/>
          <p:cNvSpPr>
            <a:spLocks noGrp="1"/>
          </p:cNvSpPr>
          <p:nvPr>
            <p:ph type="ctrTitle"/>
          </p:nvPr>
        </p:nvSpPr>
        <p:spPr>
          <a:xfrm>
            <a:off x="3456000" y="2619769"/>
            <a:ext cx="3267000" cy="1441033"/>
          </a:xfrm>
        </p:spPr>
        <p:txBody>
          <a:bodyPr/>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3456000" y="5114400"/>
            <a:ext cx="3034800" cy="1096800"/>
          </a:xfrm>
        </p:spPr>
        <p:txBody>
          <a:bodyPr/>
          <a:lstStyle>
            <a:lvl1pPr marL="0" indent="0" algn="l">
              <a:lnSpc>
                <a:spcPts val="1425"/>
              </a:lnSpc>
              <a:spcBef>
                <a:spcPts val="0"/>
              </a:spcBef>
              <a:buNone/>
              <a:defRPr sz="1350" b="1">
                <a:solidFill>
                  <a:schemeClr val="bg1"/>
                </a:solidFill>
                <a:latin typeface="+mj-lt"/>
              </a:defRPr>
            </a:lvl1pPr>
            <a:lvl2pPr marL="2381" indent="0" algn="l">
              <a:lnSpc>
                <a:spcPts val="1425"/>
              </a:lnSpc>
              <a:spcBef>
                <a:spcPts val="0"/>
              </a:spcBef>
              <a:buNone/>
              <a:defRPr sz="1350">
                <a:solidFill>
                  <a:schemeClr val="bg1"/>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Click to edit Master subtitle style</a:t>
            </a:r>
            <a:endParaRPr lang="en-GB" dirty="0"/>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t="11808" b="16524"/>
          <a:stretch/>
        </p:blipFill>
        <p:spPr>
          <a:xfrm>
            <a:off x="1555266" y="0"/>
            <a:ext cx="2082835" cy="9144000"/>
          </a:xfrm>
          <a:prstGeom prst="rect">
            <a:avLst/>
          </a:prstGeom>
        </p:spPr>
      </p:pic>
      <p:pic>
        <p:nvPicPr>
          <p:cNvPr id="10" name="Picture 9"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1" name="Rectangle 10"/>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Other logo</a:t>
            </a:r>
          </a:p>
        </p:txBody>
      </p:sp>
    </p:spTree>
    <p:extLst>
      <p:ext uri="{BB962C8B-B14F-4D97-AF65-F5344CB8AC3E}">
        <p14:creationId xmlns:p14="http://schemas.microsoft.com/office/powerpoint/2010/main" val="1304355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v4">
    <p:spTree>
      <p:nvGrpSpPr>
        <p:cNvPr id="1" name=""/>
        <p:cNvGrpSpPr/>
        <p:nvPr/>
      </p:nvGrpSpPr>
      <p:grpSpPr>
        <a:xfrm>
          <a:off x="0" y="0"/>
          <a:ext cx="0" cy="0"/>
          <a:chOff x="0" y="0"/>
          <a:chExt cx="0" cy="0"/>
        </a:xfrm>
      </p:grpSpPr>
      <p:sp>
        <p:nvSpPr>
          <p:cNvPr id="2" name="Title 1"/>
          <p:cNvSpPr>
            <a:spLocks noGrp="1"/>
          </p:cNvSpPr>
          <p:nvPr>
            <p:ph type="ctrTitle"/>
          </p:nvPr>
        </p:nvSpPr>
        <p:spPr>
          <a:xfrm>
            <a:off x="329804" y="4750969"/>
            <a:ext cx="3348000" cy="1441033"/>
          </a:xfrm>
        </p:spPr>
        <p:txBody>
          <a:bodyPr/>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329804" y="6304800"/>
            <a:ext cx="33480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Click to edit Master subtitle style</a:t>
            </a:r>
            <a:endParaRPr lang="en-GB" dirty="0"/>
          </a:p>
        </p:txBody>
      </p:sp>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a:solidFill>
                  <a:schemeClr val="tx2"/>
                </a:solidFill>
                <a:latin typeface="+mn-lt"/>
              </a:rPr>
              <a:t>Trusted evidence.</a:t>
            </a:r>
          </a:p>
          <a:p>
            <a:pPr>
              <a:lnSpc>
                <a:spcPts val="1500"/>
              </a:lnSpc>
            </a:pPr>
            <a:r>
              <a:rPr lang="en-GB" sz="1350" spc="-23" baseline="0" dirty="0">
                <a:solidFill>
                  <a:schemeClr val="tx2"/>
                </a:solidFill>
                <a:latin typeface="+mn-lt"/>
              </a:rPr>
              <a:t>Informed decisions.</a:t>
            </a:r>
          </a:p>
          <a:p>
            <a:pPr>
              <a:lnSpc>
                <a:spcPts val="1500"/>
              </a:lnSpc>
            </a:pPr>
            <a:r>
              <a:rPr lang="en-GB" sz="1350" spc="-23" baseline="0" dirty="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19939" y="0"/>
            <a:ext cx="3211830" cy="9144000"/>
          </a:xfrm>
          <a:prstGeom prst="rect">
            <a:avLst/>
          </a:prstGeom>
        </p:spPr>
      </p:pic>
      <p:sp>
        <p:nvSpPr>
          <p:cNvPr id="9" name="Rectangle 8"/>
          <p:cNvSpPr/>
          <p:nvPr userDrawn="1"/>
        </p:nvSpPr>
        <p:spPr>
          <a:xfrm rot="18931217">
            <a:off x="4697665" y="7318394"/>
            <a:ext cx="628855" cy="111796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3" name="Picture 12"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1" name="Rectangle 10"/>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Other logo</a:t>
            </a:r>
          </a:p>
        </p:txBody>
      </p:sp>
    </p:spTree>
    <p:extLst>
      <p:ext uri="{BB962C8B-B14F-4D97-AF65-F5344CB8AC3E}">
        <p14:creationId xmlns:p14="http://schemas.microsoft.com/office/powerpoint/2010/main" val="1620716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3336000"/>
            <a:ext cx="6858000" cy="5808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
        <p:nvSpPr>
          <p:cNvPr id="2" name="Title 1"/>
          <p:cNvSpPr>
            <a:spLocks noGrp="1"/>
          </p:cNvSpPr>
          <p:nvPr>
            <p:ph type="ctrTitle"/>
          </p:nvPr>
        </p:nvSpPr>
        <p:spPr>
          <a:xfrm>
            <a:off x="329804" y="1726969"/>
            <a:ext cx="3348000" cy="1441033"/>
          </a:xfrm>
        </p:spPr>
        <p:txBody>
          <a:bodyPr/>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4071600" y="1879200"/>
            <a:ext cx="24948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Click to edit Master subtitle style</a:t>
            </a:r>
            <a:endParaRPr lang="en-GB" dirty="0"/>
          </a:p>
        </p:txBody>
      </p:sp>
      <p:pic>
        <p:nvPicPr>
          <p:cNvPr id="11" name="Picture 10" descr="Cochrane_UK_Logo_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9" name="Rectangle 8"/>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Other logo</a:t>
            </a:r>
          </a:p>
        </p:txBody>
      </p:sp>
    </p:spTree>
    <p:extLst>
      <p:ext uri="{BB962C8B-B14F-4D97-AF65-F5344CB8AC3E}">
        <p14:creationId xmlns:p14="http://schemas.microsoft.com/office/powerpoint/2010/main" val="108304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with Small Image">
    <p:spTree>
      <p:nvGrpSpPr>
        <p:cNvPr id="1" name=""/>
        <p:cNvGrpSpPr/>
        <p:nvPr/>
      </p:nvGrpSpPr>
      <p:grpSpPr>
        <a:xfrm>
          <a:off x="0" y="0"/>
          <a:ext cx="0" cy="0"/>
          <a:chOff x="0" y="0"/>
          <a:chExt cx="0" cy="0"/>
        </a:xfrm>
      </p:grpSpPr>
      <p:sp>
        <p:nvSpPr>
          <p:cNvPr id="2" name="Title 1"/>
          <p:cNvSpPr>
            <a:spLocks noGrp="1"/>
          </p:cNvSpPr>
          <p:nvPr>
            <p:ph type="ctrTitle"/>
          </p:nvPr>
        </p:nvSpPr>
        <p:spPr>
          <a:xfrm>
            <a:off x="329804" y="3598969"/>
            <a:ext cx="3088397" cy="1441033"/>
          </a:xfrm>
        </p:spPr>
        <p:txBody>
          <a:bodyPr/>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329804" y="5277600"/>
            <a:ext cx="3088397"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Click to edit Master subtitle style</a:t>
            </a:r>
            <a:endParaRPr lang="en-GB" dirty="0"/>
          </a:p>
        </p:txBody>
      </p:sp>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a:solidFill>
                  <a:schemeClr val="tx2"/>
                </a:solidFill>
                <a:latin typeface="+mn-lt"/>
              </a:rPr>
              <a:t>Trusted evidence.</a:t>
            </a:r>
          </a:p>
          <a:p>
            <a:pPr>
              <a:lnSpc>
                <a:spcPts val="1500"/>
              </a:lnSpc>
            </a:pPr>
            <a:r>
              <a:rPr lang="en-GB" sz="1350" spc="-23" baseline="0" dirty="0">
                <a:solidFill>
                  <a:schemeClr val="tx2"/>
                </a:solidFill>
                <a:latin typeface="+mn-lt"/>
              </a:rPr>
              <a:t>Informed decisions.</a:t>
            </a:r>
          </a:p>
          <a:p>
            <a:pPr>
              <a:lnSpc>
                <a:spcPts val="1500"/>
              </a:lnSpc>
            </a:pPr>
            <a:r>
              <a:rPr lang="en-GB" sz="1350" spc="-23" baseline="0" dirty="0">
                <a:solidFill>
                  <a:schemeClr val="bg2"/>
                </a:solidFill>
                <a:latin typeface="+mn-lt"/>
              </a:rPr>
              <a:t>Better health.</a:t>
            </a:r>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37863"/>
          <a:stretch/>
        </p:blipFill>
        <p:spPr>
          <a:xfrm>
            <a:off x="4150520" y="0"/>
            <a:ext cx="2340735" cy="9144000"/>
          </a:xfrm>
          <a:prstGeom prst="rect">
            <a:avLst/>
          </a:prstGeom>
        </p:spPr>
      </p:pic>
      <p:sp>
        <p:nvSpPr>
          <p:cNvPr id="7" name="Picture Placeholder 6"/>
          <p:cNvSpPr>
            <a:spLocks noGrp="1"/>
          </p:cNvSpPr>
          <p:nvPr>
            <p:ph type="pic" sz="quarter" idx="10" hasCustomPrompt="1"/>
          </p:nvPr>
        </p:nvSpPr>
        <p:spPr>
          <a:xfrm>
            <a:off x="3483000" y="1766400"/>
            <a:ext cx="3375000" cy="4512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pic>
        <p:nvPicPr>
          <p:cNvPr id="11" name="Picture 10"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2" name="Rectangle 11"/>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Other logo</a:t>
            </a:r>
          </a:p>
        </p:txBody>
      </p:sp>
    </p:spTree>
    <p:extLst>
      <p:ext uri="{BB962C8B-B14F-4D97-AF65-F5344CB8AC3E}">
        <p14:creationId xmlns:p14="http://schemas.microsoft.com/office/powerpoint/2010/main" val="3089529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v2">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3336000"/>
            <a:ext cx="6858000" cy="5808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
        <p:nvSpPr>
          <p:cNvPr id="2" name="Title 1"/>
          <p:cNvSpPr>
            <a:spLocks noGrp="1"/>
          </p:cNvSpPr>
          <p:nvPr>
            <p:ph type="ctrTitle"/>
          </p:nvPr>
        </p:nvSpPr>
        <p:spPr>
          <a:xfrm>
            <a:off x="329804" y="4558969"/>
            <a:ext cx="3348000" cy="1441033"/>
          </a:xfrm>
        </p:spPr>
        <p:txBody>
          <a:bodyPr/>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329804" y="6170400"/>
            <a:ext cx="24948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Click to edit Master subtitle style</a:t>
            </a:r>
            <a:endParaRPr lang="en-GB" dirty="0"/>
          </a:p>
        </p:txBody>
      </p:sp>
      <p:pic>
        <p:nvPicPr>
          <p:cNvPr id="11" name="Picture 10" descr="Cochrane_UK_Logo_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9" name="Rectangle 8"/>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Other logo</a:t>
            </a:r>
          </a:p>
        </p:txBody>
      </p:sp>
    </p:spTree>
    <p:extLst>
      <p:ext uri="{BB962C8B-B14F-4D97-AF65-F5344CB8AC3E}">
        <p14:creationId xmlns:p14="http://schemas.microsoft.com/office/powerpoint/2010/main" val="2648303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105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29804" y="1756800"/>
            <a:ext cx="4590000" cy="843784"/>
          </a:xfrm>
          <a:prstGeom prst="rect">
            <a:avLst/>
          </a:prstGeom>
        </p:spPr>
        <p:txBody>
          <a:bodyPr vert="horz" lIns="0" tIns="0" rIns="0" bIns="0" rtlCol="0" anchor="b"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329804" y="3033600"/>
            <a:ext cx="4590000" cy="5212800"/>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7" name="Picture 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365242" y="0"/>
            <a:ext cx="1492758" cy="9144000"/>
          </a:xfrm>
          <a:prstGeom prst="rect">
            <a:avLst/>
          </a:prstGeom>
        </p:spPr>
      </p:pic>
      <p:pic>
        <p:nvPicPr>
          <p:cNvPr id="4" name="Picture 3" descr="Cochrane_UK_Logo_RGB.png"/>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8" name="Rectangle 7"/>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Other logo</a:t>
            </a:r>
          </a:p>
        </p:txBody>
      </p:sp>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60" r:id="rId4"/>
    <p:sldLayoutId id="2147483661" r:id="rId5"/>
    <p:sldLayoutId id="2147483662" r:id="rId6"/>
    <p:sldLayoutId id="2147483663" r:id="rId7"/>
    <p:sldLayoutId id="2147483650" r:id="rId8"/>
    <p:sldLayoutId id="2147483656" r:id="rId9"/>
    <p:sldLayoutId id="2147483664" r:id="rId10"/>
    <p:sldLayoutId id="2147483657" r:id="rId11"/>
    <p:sldLayoutId id="2147483654" r:id="rId12"/>
    <p:sldLayoutId id="2147483665" r:id="rId13"/>
    <p:sldLayoutId id="2147483666" r:id="rId14"/>
    <p:sldLayoutId id="2147483667" r:id="rId15"/>
    <p:sldLayoutId id="2147483655" r:id="rId16"/>
  </p:sldLayoutIdLst>
  <p:txStyles>
    <p:titleStyle>
      <a:lvl1pPr algn="l" defTabSz="685784" rtl="0" eaLnBrk="1" latinLnBrk="0" hangingPunct="1">
        <a:spcBef>
          <a:spcPct val="0"/>
        </a:spcBef>
        <a:buNone/>
        <a:defRPr sz="2700" b="1" kern="1200" spc="-30" baseline="0">
          <a:solidFill>
            <a:schemeClr val="bg2"/>
          </a:solidFill>
          <a:latin typeface="+mj-lt"/>
          <a:ea typeface="+mj-ea"/>
          <a:cs typeface="+mj-cs"/>
        </a:defRPr>
      </a:lvl1pPr>
    </p:titleStyle>
    <p:bodyStyle>
      <a:lvl1pPr marL="0" indent="0" algn="l" defTabSz="685784" rtl="0" eaLnBrk="1" latinLnBrk="0" hangingPunct="1">
        <a:spcBef>
          <a:spcPts val="851"/>
        </a:spcBef>
        <a:spcAft>
          <a:spcPts val="0"/>
        </a:spcAft>
        <a:buClr>
          <a:schemeClr val="bg2"/>
        </a:buClr>
        <a:buFont typeface="Arial" pitchFamily="34" charset="0"/>
        <a:buNone/>
        <a:defRPr sz="1500" kern="1200" spc="-15" baseline="0">
          <a:solidFill>
            <a:schemeClr val="tx2"/>
          </a:solidFill>
          <a:latin typeface="+mj-lt"/>
          <a:ea typeface="+mn-ea"/>
          <a:cs typeface="+mn-cs"/>
        </a:defRPr>
      </a:lvl1pPr>
      <a:lvl2pPr marL="134538" indent="-134538" algn="l" defTabSz="685784" rtl="0" eaLnBrk="1" latinLnBrk="0" hangingPunct="1">
        <a:spcBef>
          <a:spcPts val="851"/>
        </a:spcBef>
        <a:spcAft>
          <a:spcPts val="0"/>
        </a:spcAft>
        <a:buClr>
          <a:schemeClr val="bg2"/>
        </a:buClr>
        <a:buFont typeface="Arial" pitchFamily="34" charset="0"/>
        <a:buChar char="•"/>
        <a:defRPr sz="1500" kern="1200" spc="-15" baseline="0">
          <a:solidFill>
            <a:schemeClr val="tx2"/>
          </a:solidFill>
          <a:latin typeface="+mj-lt"/>
          <a:ea typeface="+mn-ea"/>
          <a:cs typeface="+mn-cs"/>
        </a:defRPr>
      </a:lvl2pPr>
      <a:lvl3pPr marL="291696" indent="-119060" algn="l" defTabSz="685784" rtl="0" eaLnBrk="1" latinLnBrk="0" hangingPunct="1">
        <a:spcBef>
          <a:spcPts val="425"/>
        </a:spcBef>
        <a:buClr>
          <a:schemeClr val="bg2"/>
        </a:buClr>
        <a:buFont typeface="Source Sans Pro" pitchFamily="34" charset="0"/>
        <a:buChar char="–"/>
        <a:defRPr sz="1350" kern="1200" spc="-15" baseline="0">
          <a:solidFill>
            <a:schemeClr val="tx2"/>
          </a:solidFill>
          <a:latin typeface="+mj-lt"/>
          <a:ea typeface="+mn-ea"/>
          <a:cs typeface="+mn-cs"/>
        </a:defRPr>
      </a:lvl3pPr>
      <a:lvl4pPr marL="459570" indent="-146444" algn="l" defTabSz="685784" rtl="0" eaLnBrk="1" latinLnBrk="0" hangingPunct="1">
        <a:spcBef>
          <a:spcPts val="425"/>
        </a:spcBef>
        <a:buClr>
          <a:schemeClr val="bg2"/>
        </a:buClr>
        <a:buFont typeface="Arial" pitchFamily="34" charset="0"/>
        <a:buChar char="•"/>
        <a:defRPr sz="1350" kern="1200" spc="-15" baseline="0">
          <a:solidFill>
            <a:schemeClr val="tx2"/>
          </a:solidFill>
          <a:latin typeface="+mj-lt"/>
          <a:ea typeface="+mn-ea"/>
          <a:cs typeface="+mn-cs"/>
        </a:defRPr>
      </a:lvl4pPr>
      <a:lvl5pPr marL="636969" indent="-140490" algn="l" defTabSz="685784" rtl="0" eaLnBrk="1" latinLnBrk="0" hangingPunct="1">
        <a:spcBef>
          <a:spcPts val="425"/>
        </a:spcBef>
        <a:buClr>
          <a:schemeClr val="bg2"/>
        </a:buClr>
        <a:buFont typeface="Source Sans Pro" pitchFamily="34" charset="0"/>
        <a:buChar char="–"/>
        <a:defRPr sz="1350" kern="1200" spc="-15" baseline="0">
          <a:solidFill>
            <a:schemeClr val="tx2"/>
          </a:solidFill>
          <a:latin typeface="+mj-lt"/>
          <a:ea typeface="+mn-ea"/>
          <a:cs typeface="+mn-cs"/>
        </a:defRPr>
      </a:lvl5pPr>
      <a:lvl6pPr marL="1885903" indent="-171446" algn="l" defTabSz="685784"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784" rtl="0" eaLnBrk="1" latinLnBrk="0" hangingPunct="1">
        <a:defRPr sz="1350" kern="1200">
          <a:solidFill>
            <a:schemeClr val="tx1"/>
          </a:solidFill>
          <a:latin typeface="+mn-lt"/>
          <a:ea typeface="+mn-ea"/>
          <a:cs typeface="+mn-cs"/>
        </a:defRPr>
      </a:lvl1pPr>
      <a:lvl2pPr marL="342892" algn="l" defTabSz="685784" rtl="0" eaLnBrk="1" latinLnBrk="0" hangingPunct="1">
        <a:defRPr sz="1350" kern="1200">
          <a:solidFill>
            <a:schemeClr val="tx1"/>
          </a:solidFill>
          <a:latin typeface="+mn-lt"/>
          <a:ea typeface="+mn-ea"/>
          <a:cs typeface="+mn-cs"/>
        </a:defRPr>
      </a:lvl2pPr>
      <a:lvl3pPr marL="685784" algn="l" defTabSz="685784" rtl="0" eaLnBrk="1" latinLnBrk="0" hangingPunct="1">
        <a:defRPr sz="1350" kern="1200">
          <a:solidFill>
            <a:schemeClr val="tx1"/>
          </a:solidFill>
          <a:latin typeface="+mn-lt"/>
          <a:ea typeface="+mn-ea"/>
          <a:cs typeface="+mn-cs"/>
        </a:defRPr>
      </a:lvl3pPr>
      <a:lvl4pPr marL="1028675" algn="l" defTabSz="685784" rtl="0" eaLnBrk="1" latinLnBrk="0" hangingPunct="1">
        <a:defRPr sz="1350" kern="1200">
          <a:solidFill>
            <a:schemeClr val="tx1"/>
          </a:solidFill>
          <a:latin typeface="+mn-lt"/>
          <a:ea typeface="+mn-ea"/>
          <a:cs typeface="+mn-cs"/>
        </a:defRPr>
      </a:lvl4pPr>
      <a:lvl5pPr marL="1371566" algn="l" defTabSz="685784" rtl="0" eaLnBrk="1" latinLnBrk="0" hangingPunct="1">
        <a:defRPr sz="1350" kern="1200">
          <a:solidFill>
            <a:schemeClr val="tx1"/>
          </a:solidFill>
          <a:latin typeface="+mn-lt"/>
          <a:ea typeface="+mn-ea"/>
          <a:cs typeface="+mn-cs"/>
        </a:defRPr>
      </a:lvl5pPr>
      <a:lvl6pPr marL="1714457" algn="l" defTabSz="685784" rtl="0" eaLnBrk="1" latinLnBrk="0" hangingPunct="1">
        <a:defRPr sz="1350" kern="1200">
          <a:solidFill>
            <a:schemeClr val="tx1"/>
          </a:solidFill>
          <a:latin typeface="+mn-lt"/>
          <a:ea typeface="+mn-ea"/>
          <a:cs typeface="+mn-cs"/>
        </a:defRPr>
      </a:lvl6pPr>
      <a:lvl7pPr marL="2057349" algn="l" defTabSz="685784" rtl="0" eaLnBrk="1" latinLnBrk="0" hangingPunct="1">
        <a:defRPr sz="1350" kern="1200">
          <a:solidFill>
            <a:schemeClr val="tx1"/>
          </a:solidFill>
          <a:latin typeface="+mn-lt"/>
          <a:ea typeface="+mn-ea"/>
          <a:cs typeface="+mn-cs"/>
        </a:defRPr>
      </a:lvl7pPr>
      <a:lvl8pPr marL="2400240" algn="l" defTabSz="685784" rtl="0" eaLnBrk="1" latinLnBrk="0" hangingPunct="1">
        <a:defRPr sz="1350" kern="1200">
          <a:solidFill>
            <a:schemeClr val="tx1"/>
          </a:solidFill>
          <a:latin typeface="+mn-lt"/>
          <a:ea typeface="+mn-ea"/>
          <a:cs typeface="+mn-cs"/>
        </a:defRPr>
      </a:lvl8pPr>
      <a:lvl9pPr marL="2743132" algn="l" defTabSz="685784"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8.png"/><Relationship Id="rId7" Type="http://schemas.openxmlformats.org/officeDocument/2006/relationships/hyperlink" Target="https://www.cebm.ox.ac.uk/research/electronic-cigarettes-for-smoking-cessation-cochrane-living-systematic-review-1" TargetMode="External"/><Relationship Id="rId12" Type="http://schemas.openxmlformats.org/officeDocument/2006/relationships/image" Target="../media/image15.png"/><Relationship Id="rId2" Type="http://schemas.openxmlformats.org/officeDocument/2006/relationships/hyperlink" Target="https://www.cochranelibrary.com/cdsr/doi/10.1002/14651858.CD016058.pub2" TargetMode="External"/><Relationship Id="rId1" Type="http://schemas.openxmlformats.org/officeDocument/2006/relationships/slideLayout" Target="../slideLayouts/slideLayout16.xml"/><Relationship Id="rId6" Type="http://schemas.openxmlformats.org/officeDocument/2006/relationships/image" Target="../media/image11.png"/><Relationship Id="rId11" Type="http://schemas.openxmlformats.org/officeDocument/2006/relationships/image" Target="../media/image14.jpeg"/><Relationship Id="rId5" Type="http://schemas.openxmlformats.org/officeDocument/2006/relationships/image" Target="../media/image10.png"/><Relationship Id="rId10" Type="http://schemas.openxmlformats.org/officeDocument/2006/relationships/hyperlink" Target="http://podcasts.ox.ac.uk/series/lets-talk-e-cigarettes" TargetMode="External"/><Relationship Id="rId4" Type="http://schemas.openxmlformats.org/officeDocument/2006/relationships/image" Target="../media/image9.png"/><Relationship Id="rId9"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9.png"/><Relationship Id="rId7" Type="http://schemas.openxmlformats.org/officeDocument/2006/relationships/image" Target="../media/image17.jpeg"/><Relationship Id="rId2" Type="http://schemas.openxmlformats.org/officeDocument/2006/relationships/image" Target="../media/image8.png"/><Relationship Id="rId1" Type="http://schemas.openxmlformats.org/officeDocument/2006/relationships/slideLayout" Target="../slideLayouts/slideLayout16.xml"/><Relationship Id="rId6" Type="http://schemas.openxmlformats.org/officeDocument/2006/relationships/image" Target="../media/image16.emf"/><Relationship Id="rId5" Type="http://schemas.openxmlformats.org/officeDocument/2006/relationships/image" Target="../media/image11.png"/><Relationship Id="rId4" Type="http://schemas.openxmlformats.org/officeDocument/2006/relationships/image" Target="../media/image10.png"/><Relationship Id="rId9" Type="http://schemas.openxmlformats.org/officeDocument/2006/relationships/image" Target="../media/image1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3012" y="3026639"/>
            <a:ext cx="6448270" cy="1644040"/>
          </a:xfrm>
          <a:prstGeom prst="rect">
            <a:avLst/>
          </a:prstGeom>
          <a:solidFill>
            <a:srgbClr val="F7DDEF"/>
          </a:solidFill>
          <a:ln>
            <a:solidFill>
              <a:srgbClr val="7030A0"/>
            </a:solidFill>
          </a:ln>
        </p:spPr>
        <p:txBody>
          <a:bodyPr wrap="square" rtlCol="0">
            <a:spAutoFit/>
          </a:bodyPr>
          <a:lstStyle/>
          <a:p>
            <a:pPr>
              <a:spcAft>
                <a:spcPts val="400"/>
              </a:spcAft>
            </a:pPr>
            <a:r>
              <a:rPr lang="en-GB" sz="1400" b="1" dirty="0">
                <a:solidFill>
                  <a:srgbClr val="7030A0"/>
                </a:solidFill>
              </a:rPr>
              <a:t>Key findings</a:t>
            </a:r>
            <a:endParaRPr lang="en-GB" sz="1100" dirty="0">
              <a:solidFill>
                <a:srgbClr val="7030A0"/>
              </a:solidFill>
              <a:latin typeface="Arial" panose="020B0604020202020204" pitchFamily="34" charset="0"/>
              <a:ea typeface="Times New Roman" panose="02020603050405020304" pitchFamily="18" charset="0"/>
              <a:cs typeface="Arial" panose="020B0604020202020204" pitchFamily="34" charset="0"/>
            </a:endParaRPr>
          </a:p>
          <a:p>
            <a:pPr marL="128585" indent="-128585">
              <a:spcAft>
                <a:spcPts val="400"/>
              </a:spcAft>
              <a:buFont typeface="Arial" panose="020B0604020202020204" pitchFamily="34" charset="0"/>
              <a:buChar char="•"/>
            </a:pPr>
            <a:r>
              <a:rPr lang="en-GB" sz="1050" dirty="0">
                <a:solidFill>
                  <a:schemeClr val="accent1">
                    <a:lumMod val="90000"/>
                    <a:lumOff val="10000"/>
                  </a:schemeClr>
                </a:solidFill>
                <a:latin typeface="Bahnschrift SemiLight" panose="020B0502040204020203" pitchFamily="34" charset="0"/>
                <a:ea typeface="Times New Roman" panose="02020603050405020304" pitchFamily="18" charset="0"/>
                <a:cs typeface="Arial" panose="020B0604020202020204" pitchFamily="34" charset="0"/>
              </a:rPr>
              <a:t>Text message-based interventions may help young people to stop vaping when compared to no or minimal support; however, more evidence is needed.</a:t>
            </a:r>
          </a:p>
          <a:p>
            <a:pPr marL="128585" indent="-128585">
              <a:spcAft>
                <a:spcPts val="400"/>
              </a:spcAft>
              <a:buFont typeface="Arial" panose="020B0604020202020204" pitchFamily="34" charset="0"/>
              <a:buChar char="•"/>
            </a:pPr>
            <a:r>
              <a:rPr lang="en-GB" sz="1050" dirty="0">
                <a:solidFill>
                  <a:schemeClr val="accent1">
                    <a:lumMod val="90000"/>
                    <a:lumOff val="10000"/>
                  </a:schemeClr>
                </a:solidFill>
                <a:latin typeface="Bahnschrift SemiLight" panose="020B0502040204020203" pitchFamily="34" charset="0"/>
                <a:ea typeface="Times New Roman" panose="02020603050405020304" pitchFamily="18" charset="0"/>
                <a:cs typeface="Arial" panose="020B0604020202020204" pitchFamily="34" charset="0"/>
              </a:rPr>
              <a:t>Varenicline may help people to stop vaping when compared to no or minimal support; however, more evidence is needed.</a:t>
            </a:r>
          </a:p>
          <a:p>
            <a:pPr marL="128585" indent="-128585">
              <a:spcAft>
                <a:spcPts val="400"/>
              </a:spcAft>
              <a:buFont typeface="Arial" panose="020B0604020202020204" pitchFamily="34" charset="0"/>
              <a:buChar char="•"/>
            </a:pPr>
            <a:r>
              <a:rPr lang="en-GB" sz="1050" dirty="0">
                <a:solidFill>
                  <a:schemeClr val="accent1">
                    <a:lumMod val="90000"/>
                    <a:lumOff val="10000"/>
                  </a:schemeClr>
                </a:solidFill>
                <a:latin typeface="Bahnschrift SemiLight" panose="020B0502040204020203" pitchFamily="34" charset="0"/>
                <a:ea typeface="Times New Roman" panose="02020603050405020304" pitchFamily="18" charset="0"/>
                <a:cs typeface="Arial" panose="020B0604020202020204" pitchFamily="34" charset="0"/>
              </a:rPr>
              <a:t>We don’t know whether other interventions can help people to stop vaping for six months or more.</a:t>
            </a:r>
          </a:p>
          <a:p>
            <a:pPr marL="128585" indent="-128585">
              <a:buFont typeface="Arial" panose="020B0604020202020204" pitchFamily="34" charset="0"/>
              <a:buChar char="•"/>
            </a:pPr>
            <a:r>
              <a:rPr lang="en-GB" sz="1050" dirty="0">
                <a:solidFill>
                  <a:schemeClr val="accent1">
                    <a:lumMod val="90000"/>
                    <a:lumOff val="10000"/>
                  </a:schemeClr>
                </a:solidFill>
                <a:latin typeface="Bahnschrift SemiLight" panose="020B0502040204020203" pitchFamily="34" charset="0"/>
                <a:ea typeface="Times New Roman" panose="02020603050405020304" pitchFamily="18" charset="0"/>
                <a:cs typeface="Arial" panose="020B0604020202020204" pitchFamily="34" charset="0"/>
              </a:rPr>
              <a:t>We need more information on potential harms of interventions and whether they cause people to return to, or take up, smoking tobacco</a:t>
            </a:r>
          </a:p>
        </p:txBody>
      </p:sp>
      <p:sp>
        <p:nvSpPr>
          <p:cNvPr id="9" name="Rectangle 8"/>
          <p:cNvSpPr/>
          <p:nvPr/>
        </p:nvSpPr>
        <p:spPr>
          <a:xfrm>
            <a:off x="214313" y="2332498"/>
            <a:ext cx="6103585" cy="677621"/>
          </a:xfrm>
          <a:prstGeom prst="rect">
            <a:avLst/>
          </a:prstGeom>
        </p:spPr>
        <p:txBody>
          <a:bodyPr wrap="square">
            <a:spAutoFit/>
          </a:bodyPr>
          <a:lstStyle/>
          <a:p>
            <a:pPr>
              <a:lnSpc>
                <a:spcPct val="107000"/>
              </a:lnSpc>
              <a:spcAft>
                <a:spcPts val="600"/>
              </a:spcAft>
            </a:pPr>
            <a:r>
              <a:rPr lang="en-GB" sz="900" dirty="0">
                <a:solidFill>
                  <a:srgbClr val="002060"/>
                </a:solidFill>
                <a:latin typeface="Bahnschrift SemiLight" panose="020B0502040204020203" pitchFamily="34" charset="0"/>
                <a:ea typeface="Calibri" panose="020F0502020204030204" pitchFamily="34" charset="0"/>
                <a:cs typeface="Times New Roman" panose="02020603050405020304" pitchFamily="18" charset="0"/>
              </a:rPr>
              <a:t>This briefing document brings you the most up-to-date information on the potential benefits and harms of interventions to help people who vape nicotine to stop. This evidence comes from our latest Cochrane Review. Cochrane is a non-profit organisation that reviews all of the available evidence on a particular topic. Our findings help people to make healthcare decisions. This review is funded by Cancer Research UK.</a:t>
            </a:r>
          </a:p>
        </p:txBody>
      </p:sp>
      <p:sp>
        <p:nvSpPr>
          <p:cNvPr id="12" name="Rectangle 11"/>
          <p:cNvSpPr/>
          <p:nvPr/>
        </p:nvSpPr>
        <p:spPr>
          <a:xfrm>
            <a:off x="214313" y="4784256"/>
            <a:ext cx="3224467" cy="1489639"/>
          </a:xfrm>
          <a:prstGeom prst="rect">
            <a:avLst/>
          </a:prstGeom>
        </p:spPr>
        <p:txBody>
          <a:bodyPr wrap="square">
            <a:spAutoFit/>
          </a:bodyPr>
          <a:lstStyle/>
          <a:p>
            <a:pPr>
              <a:lnSpc>
                <a:spcPct val="107000"/>
              </a:lnSpc>
              <a:spcAft>
                <a:spcPts val="600"/>
              </a:spcAft>
            </a:pPr>
            <a:endParaRPr lang="en-GB" sz="900" b="1" dirty="0">
              <a:solidFill>
                <a:srgbClr val="7030A0"/>
              </a:solidFill>
              <a:latin typeface="Bahnschrift SemiLight" panose="020B0502040204020203" pitchFamily="34" charset="0"/>
              <a:ea typeface="Calibri" panose="020F0502020204030204" pitchFamily="34" charset="0"/>
              <a:cs typeface="Arial" panose="020B0604020202020204" pitchFamily="34" charset="0"/>
            </a:endParaRPr>
          </a:p>
          <a:p>
            <a:pPr>
              <a:lnSpc>
                <a:spcPct val="107000"/>
              </a:lnSpc>
              <a:spcAft>
                <a:spcPts val="600"/>
              </a:spcAft>
            </a:pPr>
            <a:r>
              <a:rPr lang="en-GB" sz="900" dirty="0">
                <a:solidFill>
                  <a:srgbClr val="002060"/>
                </a:solidFill>
                <a:latin typeface="Bahnschrift SemiLight" panose="020B0502040204020203" pitchFamily="34" charset="0"/>
                <a:cs typeface="Arial" panose="020B0604020202020204" pitchFamily="34" charset="0"/>
              </a:rPr>
              <a:t>Nicotine vapes expose users to less of the substances that cause diseases that are present in tobacco cigarettes. However, vaping is likely to cause more harm than not vaping. Some people vape nicotine to help them quit smoking; however, some people who vape nicotine have never smoked. People may want to stop using vapes containing nicotine, but may find it difficult due to the addictive properties of nicotine.</a:t>
            </a:r>
          </a:p>
        </p:txBody>
      </p:sp>
      <p:sp>
        <p:nvSpPr>
          <p:cNvPr id="14" name="Rectangle 13"/>
          <p:cNvSpPr/>
          <p:nvPr/>
        </p:nvSpPr>
        <p:spPr>
          <a:xfrm>
            <a:off x="3303588" y="6188767"/>
            <a:ext cx="3410199" cy="1563954"/>
          </a:xfrm>
          <a:prstGeom prst="rect">
            <a:avLst/>
          </a:prstGeom>
        </p:spPr>
        <p:txBody>
          <a:bodyPr wrap="square">
            <a:spAutoFit/>
          </a:bodyPr>
          <a:lstStyle/>
          <a:p>
            <a:pPr>
              <a:lnSpc>
                <a:spcPct val="107000"/>
              </a:lnSpc>
              <a:spcAft>
                <a:spcPts val="600"/>
              </a:spcAft>
            </a:pPr>
            <a:r>
              <a:rPr lang="en-GB" sz="900" b="1" dirty="0">
                <a:solidFill>
                  <a:srgbClr val="7030A0"/>
                </a:solidFill>
                <a:latin typeface="Bahnschrift SemiLight" panose="020B0502040204020203" pitchFamily="34" charset="0"/>
                <a:ea typeface="Calibri" panose="020F0502020204030204" pitchFamily="34" charset="0"/>
                <a:cs typeface="Times New Roman" panose="02020603050405020304" pitchFamily="18" charset="0"/>
              </a:rPr>
              <a:t> </a:t>
            </a:r>
            <a:endParaRPr lang="en-GB" sz="900" dirty="0">
              <a:solidFill>
                <a:srgbClr val="7030A0"/>
              </a:solidFill>
              <a:latin typeface="Bahnschrift SemiLight" panose="020B0502040204020203" pitchFamily="34" charset="0"/>
              <a:ea typeface="Calibri" panose="020F0502020204030204" pitchFamily="34" charset="0"/>
              <a:cs typeface="Times New Roman" panose="02020603050405020304" pitchFamily="18" charset="0"/>
            </a:endParaRPr>
          </a:p>
          <a:p>
            <a:r>
              <a:rPr lang="en-GB" sz="900" dirty="0">
                <a:solidFill>
                  <a:srgbClr val="002060"/>
                </a:solidFill>
                <a:latin typeface="Bahnschrift SemiLight" panose="020B0502040204020203" pitchFamily="34" charset="0"/>
                <a:cs typeface="Arial" panose="020B0604020202020204" pitchFamily="34" charset="0"/>
              </a:rPr>
              <a:t>Each month we search for studies that provide people who vape nicotine with help to quit vaping and look at the effects of this. We look for randomized controlled trials, where the treatments people received were decided at random. This type of study usually gives the most reliable evidence about the effects of a treatment. To keep the information up-to-date we search for evidence each month. This is called a living systematic review. In our latest full review (searches up to 24</a:t>
            </a:r>
            <a:r>
              <a:rPr lang="en-GB" sz="900" baseline="30000" dirty="0">
                <a:solidFill>
                  <a:srgbClr val="002060"/>
                </a:solidFill>
                <a:latin typeface="Bahnschrift SemiLight" panose="020B0502040204020203" pitchFamily="34" charset="0"/>
                <a:cs typeface="Arial" panose="020B0604020202020204" pitchFamily="34" charset="0"/>
              </a:rPr>
              <a:t>th</a:t>
            </a:r>
            <a:r>
              <a:rPr lang="en-GB" sz="900" dirty="0">
                <a:solidFill>
                  <a:srgbClr val="002060"/>
                </a:solidFill>
                <a:latin typeface="Bahnschrift SemiLight" panose="020B0502040204020203" pitchFamily="34" charset="0"/>
                <a:cs typeface="Arial" panose="020B0604020202020204" pitchFamily="34" charset="0"/>
              </a:rPr>
              <a:t> April  2024) we found 9 studies in 5209 people who vaped.</a:t>
            </a:r>
            <a:endParaRPr lang="en-GB" sz="900" dirty="0">
              <a:solidFill>
                <a:srgbClr val="002060"/>
              </a:solidFill>
              <a:latin typeface="Arial" panose="020B0604020202020204" pitchFamily="34" charset="0"/>
              <a:cs typeface="Arial" panose="020B0604020202020204" pitchFamily="34" charset="0"/>
            </a:endParaRPr>
          </a:p>
        </p:txBody>
      </p:sp>
      <p:sp>
        <p:nvSpPr>
          <p:cNvPr id="18" name="Rectangle 17"/>
          <p:cNvSpPr/>
          <p:nvPr/>
        </p:nvSpPr>
        <p:spPr>
          <a:xfrm>
            <a:off x="113962" y="8853833"/>
            <a:ext cx="3205907" cy="724557"/>
          </a:xfrm>
          <a:prstGeom prst="rect">
            <a:avLst/>
          </a:prstGeom>
        </p:spPr>
        <p:txBody>
          <a:bodyPr wrap="square">
            <a:spAutoFit/>
          </a:bodyPr>
          <a:lstStyle/>
          <a:p>
            <a:pPr marL="457200">
              <a:lnSpc>
                <a:spcPct val="107000"/>
              </a:lnSpc>
            </a:pPr>
            <a:r>
              <a:rPr lang="en-GB" sz="9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2"/>
              </a:rPr>
              <a:t>Cochrane IQV review</a:t>
            </a:r>
            <a:endParaRPr lang="en-GB" sz="900" dirty="0">
              <a:effectLst/>
              <a:latin typeface="Arial" panose="020B0604020202020204" pitchFamily="34" charset="0"/>
              <a:ea typeface="Calibri" panose="020F0502020204030204" pitchFamily="34" charset="0"/>
              <a:cs typeface="Arial" panose="020B0604020202020204" pitchFamily="34" charset="0"/>
            </a:endParaRPr>
          </a:p>
          <a:p>
            <a:pPr marL="457200">
              <a:lnSpc>
                <a:spcPct val="107000"/>
              </a:lnSpc>
            </a:pPr>
            <a:endParaRPr lang="en-GB" sz="900" dirty="0">
              <a:effectLst/>
              <a:latin typeface="Arial" panose="020B0604020202020204" pitchFamily="34" charset="0"/>
              <a:ea typeface="Calibri" panose="020F0502020204030204" pitchFamily="34" charset="0"/>
              <a:cs typeface="Arial" panose="020B0604020202020204" pitchFamily="34" charset="0"/>
            </a:endParaRPr>
          </a:p>
          <a:p>
            <a:pPr marL="457200">
              <a:lnSpc>
                <a:spcPct val="107000"/>
              </a:lnSpc>
            </a:pPr>
            <a:endParaRPr lang="en-GB" sz="900" dirty="0">
              <a:latin typeface="Arial" panose="020B0604020202020204" pitchFamily="34" charset="0"/>
              <a:cs typeface="Arial" panose="020B0604020202020204" pitchFamily="34" charset="0"/>
            </a:endParaRPr>
          </a:p>
          <a:p>
            <a:pPr marL="457200">
              <a:lnSpc>
                <a:spcPct val="107000"/>
              </a:lnSpc>
            </a:pPr>
            <a:r>
              <a:rPr lang="en-GB" sz="1200" b="1" dirty="0">
                <a:latin typeface="Arial" panose="020B0604020202020204" pitchFamily="34" charset="0"/>
                <a:cs typeface="Times New Roman" panose="02020603050405020304" pitchFamily="18" charset="0"/>
              </a:rPr>
              <a:t>	</a:t>
            </a:r>
            <a:endParaRPr lang="en-GB" sz="1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p:cNvSpPr txBox="1"/>
          <p:nvPr/>
        </p:nvSpPr>
        <p:spPr>
          <a:xfrm>
            <a:off x="1410000" y="240908"/>
            <a:ext cx="1101687" cy="369332"/>
          </a:xfrm>
          <a:prstGeom prst="rect">
            <a:avLst/>
          </a:prstGeom>
          <a:solidFill>
            <a:schemeClr val="bg1"/>
          </a:solidFill>
        </p:spPr>
        <p:txBody>
          <a:bodyPr wrap="square" rtlCol="0">
            <a:spAutoFit/>
          </a:bodyPr>
          <a:lstStyle/>
          <a:p>
            <a:endParaRPr lang="en-GB" dirty="0"/>
          </a:p>
        </p:txBody>
      </p:sp>
      <p:sp>
        <p:nvSpPr>
          <p:cNvPr id="7" name="Rectangle 6"/>
          <p:cNvSpPr/>
          <p:nvPr/>
        </p:nvSpPr>
        <p:spPr>
          <a:xfrm>
            <a:off x="297714" y="519822"/>
            <a:ext cx="2699854" cy="780086"/>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0" name="Group 19"/>
          <p:cNvGrpSpPr/>
          <p:nvPr/>
        </p:nvGrpSpPr>
        <p:grpSpPr>
          <a:xfrm>
            <a:off x="44688" y="39390"/>
            <a:ext cx="6214936" cy="619393"/>
            <a:chOff x="33044" y="350205"/>
            <a:chExt cx="6131422" cy="636053"/>
          </a:xfrm>
        </p:grpSpPr>
        <p:pic>
          <p:nvPicPr>
            <p:cNvPr id="28" name="Picture 27"/>
            <p:cNvPicPr>
              <a:picLocks noChangeAspect="1"/>
            </p:cNvPicPr>
            <p:nvPr/>
          </p:nvPicPr>
          <p:blipFill>
            <a:blip r:embed="rId3"/>
            <a:stretch>
              <a:fillRect/>
            </a:stretch>
          </p:blipFill>
          <p:spPr>
            <a:xfrm>
              <a:off x="33044" y="365166"/>
              <a:ext cx="580016" cy="594337"/>
            </a:xfrm>
            <a:prstGeom prst="rect">
              <a:avLst/>
            </a:prstGeom>
          </p:spPr>
        </p:pic>
        <p:pic>
          <p:nvPicPr>
            <p:cNvPr id="29" name="Picture 28"/>
            <p:cNvPicPr>
              <a:picLocks noChangeAspect="1"/>
            </p:cNvPicPr>
            <p:nvPr/>
          </p:nvPicPr>
          <p:blipFill>
            <a:blip r:embed="rId4"/>
            <a:stretch>
              <a:fillRect/>
            </a:stretch>
          </p:blipFill>
          <p:spPr>
            <a:xfrm>
              <a:off x="3898594" y="350205"/>
              <a:ext cx="1203671" cy="636053"/>
            </a:xfrm>
            <a:prstGeom prst="rect">
              <a:avLst/>
            </a:prstGeom>
          </p:spPr>
        </p:pic>
        <p:pic>
          <p:nvPicPr>
            <p:cNvPr id="30" name="Picture 29"/>
            <p:cNvPicPr>
              <a:picLocks noChangeAspect="1"/>
            </p:cNvPicPr>
            <p:nvPr/>
          </p:nvPicPr>
          <p:blipFill>
            <a:blip r:embed="rId5"/>
            <a:stretch>
              <a:fillRect/>
            </a:stretch>
          </p:blipFill>
          <p:spPr>
            <a:xfrm>
              <a:off x="2856783" y="350205"/>
              <a:ext cx="601674" cy="594337"/>
            </a:xfrm>
            <a:prstGeom prst="rect">
              <a:avLst/>
            </a:prstGeom>
          </p:spPr>
        </p:pic>
        <p:pic>
          <p:nvPicPr>
            <p:cNvPr id="31" name="Picture 30"/>
            <p:cNvPicPr>
              <a:picLocks noChangeAspect="1"/>
            </p:cNvPicPr>
            <p:nvPr/>
          </p:nvPicPr>
          <p:blipFill>
            <a:blip r:embed="rId6"/>
            <a:stretch>
              <a:fillRect/>
            </a:stretch>
          </p:blipFill>
          <p:spPr>
            <a:xfrm>
              <a:off x="5196206" y="417055"/>
              <a:ext cx="968260" cy="453553"/>
            </a:xfrm>
            <a:prstGeom prst="rect">
              <a:avLst/>
            </a:prstGeom>
          </p:spPr>
        </p:pic>
      </p:grpSp>
      <p:sp>
        <p:nvSpPr>
          <p:cNvPr id="4" name="Rectangle 3"/>
          <p:cNvSpPr/>
          <p:nvPr/>
        </p:nvSpPr>
        <p:spPr>
          <a:xfrm>
            <a:off x="203026" y="638718"/>
            <a:ext cx="5990012" cy="707886"/>
          </a:xfrm>
          <a:prstGeom prst="rect">
            <a:avLst/>
          </a:prstGeom>
        </p:spPr>
        <p:txBody>
          <a:bodyPr wrap="square">
            <a:spAutoFit/>
          </a:bodyPr>
          <a:lstStyle/>
          <a:p>
            <a:pPr>
              <a:spcAft>
                <a:spcPts val="600"/>
              </a:spcAft>
            </a:pPr>
            <a:r>
              <a:rPr lang="en-GB" sz="2400" b="1" dirty="0">
                <a:solidFill>
                  <a:srgbClr val="7030A0"/>
                </a:solidFill>
                <a:latin typeface="Arial" panose="020B0604020202020204" pitchFamily="34" charset="0"/>
                <a:cs typeface="Arial" panose="020B0604020202020204" pitchFamily="34" charset="0"/>
              </a:rPr>
              <a:t>Interventions for quitting vaping</a:t>
            </a:r>
          </a:p>
          <a:p>
            <a:pPr>
              <a:spcAft>
                <a:spcPts val="600"/>
              </a:spcAft>
            </a:pPr>
            <a:r>
              <a:rPr lang="en-GB" sz="1100" b="1" dirty="0">
                <a:solidFill>
                  <a:srgbClr val="7030A0"/>
                </a:solidFill>
                <a:latin typeface="Arial" panose="020B0604020202020204" pitchFamily="34" charset="0"/>
                <a:cs typeface="Arial" panose="020B0604020202020204" pitchFamily="34" charset="0"/>
              </a:rPr>
              <a:t>Findings from the January 2025 Cochrane review</a:t>
            </a:r>
          </a:p>
        </p:txBody>
      </p:sp>
      <p:sp>
        <p:nvSpPr>
          <p:cNvPr id="22" name="Rectangle 21"/>
          <p:cNvSpPr/>
          <p:nvPr/>
        </p:nvSpPr>
        <p:spPr>
          <a:xfrm>
            <a:off x="404949" y="7754193"/>
            <a:ext cx="1572343" cy="289951"/>
          </a:xfrm>
          <a:prstGeom prst="rect">
            <a:avLst/>
          </a:prstGeom>
        </p:spPr>
        <p:txBody>
          <a:bodyPr wrap="square">
            <a:spAutoFit/>
          </a:bodyPr>
          <a:lstStyle/>
          <a:p>
            <a:pPr>
              <a:lnSpc>
                <a:spcPct val="107000"/>
              </a:lnSpc>
              <a:spcAft>
                <a:spcPts val="600"/>
              </a:spcAft>
            </a:pPr>
            <a:r>
              <a:rPr lang="en-GB" sz="1200" b="1" dirty="0">
                <a:solidFill>
                  <a:srgbClr val="7030A0"/>
                </a:solidFill>
                <a:latin typeface="Arial" panose="020B0604020202020204" pitchFamily="34" charset="0"/>
                <a:ea typeface="Calibri" panose="020F0502020204030204" pitchFamily="34" charset="0"/>
                <a:cs typeface="Times New Roman" panose="02020603050405020304" pitchFamily="18" charset="0"/>
              </a:rPr>
              <a:t>See our full review</a:t>
            </a:r>
            <a:endParaRPr lang="en-GB" sz="1200"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4" name="Rectangle 23"/>
          <p:cNvSpPr/>
          <p:nvPr/>
        </p:nvSpPr>
        <p:spPr>
          <a:xfrm>
            <a:off x="2402778" y="7763267"/>
            <a:ext cx="1618088" cy="289951"/>
          </a:xfrm>
          <a:prstGeom prst="rect">
            <a:avLst/>
          </a:prstGeom>
        </p:spPr>
        <p:txBody>
          <a:bodyPr wrap="square">
            <a:spAutoFit/>
          </a:bodyPr>
          <a:lstStyle/>
          <a:p>
            <a:pPr>
              <a:lnSpc>
                <a:spcPct val="107000"/>
              </a:lnSpc>
              <a:spcAft>
                <a:spcPts val="600"/>
              </a:spcAft>
            </a:pPr>
            <a:r>
              <a:rPr lang="en-GB" sz="1200" b="1" dirty="0">
                <a:solidFill>
                  <a:srgbClr val="7030A0"/>
                </a:solidFill>
                <a:latin typeface="Arial" panose="020B0604020202020204" pitchFamily="34" charset="0"/>
                <a:ea typeface="Calibri" panose="020F0502020204030204" pitchFamily="34" charset="0"/>
                <a:cs typeface="Times New Roman" panose="02020603050405020304" pitchFamily="18" charset="0"/>
              </a:rPr>
              <a:t>Visit our webpage</a:t>
            </a:r>
            <a:endParaRPr lang="en-GB" sz="1200"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5" name="Rectangle 24"/>
          <p:cNvSpPr/>
          <p:nvPr/>
        </p:nvSpPr>
        <p:spPr>
          <a:xfrm>
            <a:off x="4395052" y="7766489"/>
            <a:ext cx="1911590" cy="289951"/>
          </a:xfrm>
          <a:prstGeom prst="rect">
            <a:avLst/>
          </a:prstGeom>
        </p:spPr>
        <p:txBody>
          <a:bodyPr wrap="square">
            <a:spAutoFit/>
          </a:bodyPr>
          <a:lstStyle/>
          <a:p>
            <a:pPr>
              <a:lnSpc>
                <a:spcPct val="107000"/>
              </a:lnSpc>
              <a:spcAft>
                <a:spcPts val="600"/>
              </a:spcAft>
            </a:pPr>
            <a:r>
              <a:rPr lang="en-GB" sz="1200" b="1" dirty="0">
                <a:solidFill>
                  <a:srgbClr val="7030A0"/>
                </a:solidFill>
                <a:latin typeface="Arial" panose="020B0604020202020204" pitchFamily="34" charset="0"/>
                <a:ea typeface="Calibri" panose="020F0502020204030204" pitchFamily="34" charset="0"/>
                <a:cs typeface="Times New Roman" panose="02020603050405020304" pitchFamily="18" charset="0"/>
              </a:rPr>
              <a:t>Listen to our podcast</a:t>
            </a:r>
            <a:endParaRPr lang="en-GB" sz="1200"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6" name="Rectangle 25"/>
          <p:cNvSpPr/>
          <p:nvPr/>
        </p:nvSpPr>
        <p:spPr>
          <a:xfrm>
            <a:off x="2389674" y="8878500"/>
            <a:ext cx="1283558" cy="438133"/>
          </a:xfrm>
          <a:prstGeom prst="rect">
            <a:avLst/>
          </a:prstGeom>
        </p:spPr>
        <p:txBody>
          <a:bodyPr wrap="square">
            <a:spAutoFit/>
          </a:bodyPr>
          <a:lstStyle/>
          <a:p>
            <a:pPr marL="457200">
              <a:lnSpc>
                <a:spcPct val="107000"/>
              </a:lnSpc>
            </a:pPr>
            <a:r>
              <a:rPr lang="en-GB" sz="900" u="sng" dirty="0">
                <a:latin typeface="Arial" panose="020B0604020202020204" pitchFamily="34" charset="0"/>
                <a:cs typeface="Arial" panose="020B0604020202020204" pitchFamily="34" charset="0"/>
                <a:hlinkClick r:id="rId7"/>
              </a:rPr>
              <a:t>Webpage</a:t>
            </a:r>
            <a:r>
              <a:rPr lang="en-GB" sz="1200" b="1" dirty="0">
                <a:latin typeface="Arial" panose="020B0604020202020204" pitchFamily="34" charset="0"/>
                <a:cs typeface="Times New Roman" panose="02020603050405020304" pitchFamily="18" charset="0"/>
              </a:rPr>
              <a:t>	</a:t>
            </a:r>
            <a:endParaRPr lang="en-GB" sz="12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34" name="Picture 3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758671" y="8027379"/>
            <a:ext cx="925529" cy="925529"/>
          </a:xfrm>
          <a:prstGeom prst="rect">
            <a:avLst/>
          </a:prstGeom>
        </p:spPr>
      </p:pic>
      <p:pic>
        <p:nvPicPr>
          <p:cNvPr id="35" name="Picture 3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820810" y="8010311"/>
            <a:ext cx="892781" cy="892781"/>
          </a:xfrm>
          <a:prstGeom prst="rect">
            <a:avLst/>
          </a:prstGeom>
        </p:spPr>
      </p:pic>
      <p:sp>
        <p:nvSpPr>
          <p:cNvPr id="36" name="Rectangle 35"/>
          <p:cNvSpPr/>
          <p:nvPr/>
        </p:nvSpPr>
        <p:spPr>
          <a:xfrm>
            <a:off x="4933974" y="8861424"/>
            <a:ext cx="1017976" cy="532005"/>
          </a:xfrm>
          <a:prstGeom prst="rect">
            <a:avLst/>
          </a:prstGeom>
        </p:spPr>
        <p:txBody>
          <a:bodyPr wrap="square">
            <a:spAutoFit/>
          </a:bodyPr>
          <a:lstStyle/>
          <a:p>
            <a:pPr>
              <a:lnSpc>
                <a:spcPct val="107000"/>
              </a:lnSpc>
              <a:spcAft>
                <a:spcPts val="800"/>
              </a:spcAft>
            </a:pPr>
            <a:r>
              <a:rPr lang="en-GB" sz="900" u="sng" dirty="0">
                <a:solidFill>
                  <a:srgbClr val="0000FF"/>
                </a:solidFill>
                <a:latin typeface="Arial" panose="020B0604020202020204" pitchFamily="34" charset="0"/>
                <a:ea typeface="Calibri" panose="020F0502020204030204" pitchFamily="34" charset="0"/>
                <a:cs typeface="Arial" panose="020B0604020202020204" pitchFamily="34" charset="0"/>
                <a:hlinkClick r:id="rId10"/>
              </a:rPr>
              <a:t>Podcasts</a:t>
            </a:r>
            <a:endParaRPr lang="en-GB" sz="900" dirty="0">
              <a:latin typeface="Arial" panose="020B0604020202020204" pitchFamily="34" charset="0"/>
              <a:ea typeface="Calibri" panose="020F0502020204030204" pitchFamily="34" charset="0"/>
              <a:cs typeface="Arial" panose="020B0604020202020204" pitchFamily="34" charset="0"/>
            </a:endParaRPr>
          </a:p>
          <a:p>
            <a:pPr marL="457200">
              <a:lnSpc>
                <a:spcPct val="107000"/>
              </a:lnSpc>
            </a:pPr>
            <a:endParaRPr lang="en-GB" sz="1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7" name="Rectangle 36"/>
          <p:cNvSpPr/>
          <p:nvPr/>
        </p:nvSpPr>
        <p:spPr>
          <a:xfrm>
            <a:off x="3333192" y="4784255"/>
            <a:ext cx="3410199" cy="1341457"/>
          </a:xfrm>
          <a:prstGeom prst="rect">
            <a:avLst/>
          </a:prstGeom>
        </p:spPr>
        <p:txBody>
          <a:bodyPr wrap="square">
            <a:spAutoFit/>
          </a:bodyPr>
          <a:lstStyle/>
          <a:p>
            <a:pPr>
              <a:lnSpc>
                <a:spcPct val="107000"/>
              </a:lnSpc>
              <a:spcAft>
                <a:spcPts val="600"/>
              </a:spcAft>
            </a:pPr>
            <a:endParaRPr lang="en-GB" sz="900" b="1" dirty="0">
              <a:solidFill>
                <a:srgbClr val="7030A0"/>
              </a:solidFill>
              <a:latin typeface="Bahnschrift SemiLight" panose="020B0502040204020203" pitchFamily="34" charset="0"/>
              <a:ea typeface="Calibri" panose="020F0502020204030204" pitchFamily="34" charset="0"/>
              <a:cs typeface="Times New Roman" panose="02020603050405020304" pitchFamily="18" charset="0"/>
            </a:endParaRPr>
          </a:p>
          <a:p>
            <a:pPr>
              <a:lnSpc>
                <a:spcPct val="107000"/>
              </a:lnSpc>
              <a:spcAft>
                <a:spcPts val="600"/>
              </a:spcAft>
            </a:pPr>
            <a:r>
              <a:rPr lang="en-GB" sz="900" dirty="0">
                <a:solidFill>
                  <a:srgbClr val="002060"/>
                </a:solidFill>
                <a:latin typeface="Bahnschrift SemiLight" panose="020B0502040204020203" pitchFamily="34" charset="0"/>
                <a:cs typeface="Arial" panose="020B0604020202020204" pitchFamily="34" charset="0"/>
              </a:rPr>
              <a:t>Medicines including nicotine replacement therapy (gums, patches, etc.), varenicline, bupropion, and </a:t>
            </a:r>
            <a:r>
              <a:rPr lang="en-GB" sz="900" dirty="0" err="1">
                <a:solidFill>
                  <a:srgbClr val="002060"/>
                </a:solidFill>
                <a:latin typeface="Bahnschrift SemiLight" panose="020B0502040204020203" pitchFamily="34" charset="0"/>
                <a:cs typeface="Arial" panose="020B0604020202020204" pitchFamily="34" charset="0"/>
              </a:rPr>
              <a:t>cytisine</a:t>
            </a:r>
            <a:r>
              <a:rPr lang="en-GB" sz="900" dirty="0">
                <a:solidFill>
                  <a:srgbClr val="002060"/>
                </a:solidFill>
                <a:latin typeface="Bahnschrift SemiLight" panose="020B0502040204020203" pitchFamily="34" charset="0"/>
                <a:cs typeface="Arial" panose="020B0604020202020204" pitchFamily="34" charset="0"/>
              </a:rPr>
              <a:t> are already used to help people stop smoking. They could also be used to help people stop vaping. Behavioural approaches could include counselling, text messaging, online support, or print-based information. </a:t>
            </a:r>
            <a:r>
              <a:rPr lang="en-GB" sz="900" dirty="0">
                <a:solidFill>
                  <a:srgbClr val="002060"/>
                </a:solidFill>
                <a:latin typeface="Bahnschrift SemiLight" panose="020B0502040204020203" pitchFamily="34" charset="0"/>
                <a:ea typeface="Calibri" panose="020F0502020204030204" pitchFamily="34" charset="0"/>
                <a:cs typeface="Times New Roman" panose="02020603050405020304" pitchFamily="18" charset="0"/>
              </a:rPr>
              <a:t>Other approaches could include reducing the time spent vaping or the amount of nicotine in the e-liquids used. </a:t>
            </a:r>
            <a:endParaRPr lang="en-GB" sz="900" dirty="0">
              <a:solidFill>
                <a:srgbClr val="002060"/>
              </a:solidFill>
              <a:latin typeface="Bahnschrift SemiLight" panose="020B0502040204020203" pitchFamily="34" charset="0"/>
              <a:cs typeface="Arial" panose="020B0604020202020204" pitchFamily="34" charset="0"/>
            </a:endParaRPr>
          </a:p>
        </p:txBody>
      </p:sp>
      <p:sp>
        <p:nvSpPr>
          <p:cNvPr id="2" name="TextBox 1">
            <a:extLst>
              <a:ext uri="{FF2B5EF4-FFF2-40B4-BE49-F238E27FC236}">
                <a16:creationId xmlns:a16="http://schemas.microsoft.com/office/drawing/2014/main" id="{EC262080-544A-4CE3-8464-F87B5AB08923}"/>
              </a:ext>
            </a:extLst>
          </p:cNvPr>
          <p:cNvSpPr txBox="1"/>
          <p:nvPr/>
        </p:nvSpPr>
        <p:spPr>
          <a:xfrm>
            <a:off x="223012" y="1393983"/>
            <a:ext cx="6381396" cy="923330"/>
          </a:xfrm>
          <a:prstGeom prst="rect">
            <a:avLst/>
          </a:prstGeom>
          <a:noFill/>
          <a:ln>
            <a:solidFill>
              <a:srgbClr val="7030A0"/>
            </a:solidFill>
          </a:ln>
        </p:spPr>
        <p:txBody>
          <a:bodyPr wrap="square" rtlCol="0">
            <a:spAutoFit/>
          </a:bodyPr>
          <a:lstStyle/>
          <a:p>
            <a:r>
              <a:rPr lang="en-GB" dirty="0">
                <a:solidFill>
                  <a:schemeClr val="accent1">
                    <a:lumMod val="90000"/>
                    <a:lumOff val="10000"/>
                  </a:schemeClr>
                </a:solidFill>
              </a:rPr>
              <a:t>What are the best ways to help people to stop vaping nicotine?  Do the interventions have any unwanted effects compared to continued vaping?</a:t>
            </a:r>
          </a:p>
        </p:txBody>
      </p:sp>
      <p:sp>
        <p:nvSpPr>
          <p:cNvPr id="40" name="Rectangle 39">
            <a:extLst>
              <a:ext uri="{FF2B5EF4-FFF2-40B4-BE49-F238E27FC236}">
                <a16:creationId xmlns:a16="http://schemas.microsoft.com/office/drawing/2014/main" id="{BCB3D4A9-735C-4C07-A365-8B5D615E8D43}"/>
              </a:ext>
            </a:extLst>
          </p:cNvPr>
          <p:cNvSpPr/>
          <p:nvPr/>
        </p:nvSpPr>
        <p:spPr>
          <a:xfrm>
            <a:off x="207865" y="6349104"/>
            <a:ext cx="3188466" cy="1198085"/>
          </a:xfrm>
          <a:prstGeom prst="rect">
            <a:avLst/>
          </a:prstGeom>
        </p:spPr>
        <p:txBody>
          <a:bodyPr wrap="square">
            <a:spAutoFit/>
          </a:bodyPr>
          <a:lstStyle/>
          <a:p>
            <a:pPr>
              <a:lnSpc>
                <a:spcPct val="107000"/>
              </a:lnSpc>
              <a:spcAft>
                <a:spcPts val="600"/>
              </a:spcAft>
            </a:pPr>
            <a:endParaRPr lang="en-GB" sz="900" dirty="0">
              <a:solidFill>
                <a:srgbClr val="7030A0"/>
              </a:solidFill>
              <a:latin typeface="Bahnschrift SemiLight" panose="020B0502040204020203" pitchFamily="34" charset="0"/>
              <a:ea typeface="Calibri" panose="020F0502020204030204" pitchFamily="34" charset="0"/>
              <a:cs typeface="Arial" panose="020B0604020202020204" pitchFamily="34" charset="0"/>
            </a:endParaRPr>
          </a:p>
          <a:p>
            <a:pPr>
              <a:lnSpc>
                <a:spcPct val="107000"/>
              </a:lnSpc>
              <a:spcAft>
                <a:spcPts val="600"/>
              </a:spcAft>
            </a:pPr>
            <a:r>
              <a:rPr lang="en-GB" sz="900" dirty="0">
                <a:solidFill>
                  <a:srgbClr val="002060"/>
                </a:solidFill>
                <a:latin typeface="Bahnschrift SemiLight" panose="020B0502040204020203" pitchFamily="34" charset="0"/>
                <a:cs typeface="Arial" panose="020B0604020202020204" pitchFamily="34" charset="0"/>
              </a:rPr>
              <a:t>There is limited advice available on the best ways to stop nicotine vaping. We bring together up-to-date information to see what tools have been tested for this purpose and whether they can help people to stop vaping. We also look at any harms these interventions may cause, including whether they could cause more people to smoke tobacco. </a:t>
            </a:r>
          </a:p>
        </p:txBody>
      </p:sp>
      <p:sp>
        <p:nvSpPr>
          <p:cNvPr id="38" name="TextBox 37">
            <a:extLst>
              <a:ext uri="{FF2B5EF4-FFF2-40B4-BE49-F238E27FC236}">
                <a16:creationId xmlns:a16="http://schemas.microsoft.com/office/drawing/2014/main" id="{F9C8FF4F-85C4-4776-94A7-95BA1ECF0019}"/>
              </a:ext>
            </a:extLst>
          </p:cNvPr>
          <p:cNvSpPr txBox="1"/>
          <p:nvPr/>
        </p:nvSpPr>
        <p:spPr>
          <a:xfrm>
            <a:off x="235754" y="4776484"/>
            <a:ext cx="3041345" cy="261610"/>
          </a:xfrm>
          <a:prstGeom prst="rect">
            <a:avLst/>
          </a:prstGeom>
          <a:solidFill>
            <a:srgbClr val="F7DDEF"/>
          </a:solidFill>
          <a:ln>
            <a:solidFill>
              <a:srgbClr val="7030A0"/>
            </a:solidFill>
          </a:ln>
        </p:spPr>
        <p:txBody>
          <a:bodyPr wrap="square" rtlCol="0">
            <a:spAutoFit/>
          </a:bodyPr>
          <a:lstStyle/>
          <a:p>
            <a:pPr>
              <a:spcAft>
                <a:spcPts val="1800"/>
              </a:spcAft>
            </a:pPr>
            <a:r>
              <a:rPr lang="en-GB" sz="1050" b="1" dirty="0">
                <a:solidFill>
                  <a:srgbClr val="7030A0"/>
                </a:solidFill>
              </a:rPr>
              <a:t>Why is this topic important?</a:t>
            </a:r>
            <a:endParaRPr lang="en-GB" sz="1050" dirty="0">
              <a:solidFill>
                <a:srgbClr val="7030A0"/>
              </a:solidFill>
            </a:endParaRPr>
          </a:p>
        </p:txBody>
      </p:sp>
      <p:sp>
        <p:nvSpPr>
          <p:cNvPr id="39" name="TextBox 38">
            <a:extLst>
              <a:ext uri="{FF2B5EF4-FFF2-40B4-BE49-F238E27FC236}">
                <a16:creationId xmlns:a16="http://schemas.microsoft.com/office/drawing/2014/main" id="{779B7E61-1997-490B-BC87-CEB5F1BCB594}"/>
              </a:ext>
            </a:extLst>
          </p:cNvPr>
          <p:cNvSpPr txBox="1"/>
          <p:nvPr/>
        </p:nvSpPr>
        <p:spPr>
          <a:xfrm>
            <a:off x="250253" y="6291195"/>
            <a:ext cx="3041345" cy="261610"/>
          </a:xfrm>
          <a:prstGeom prst="rect">
            <a:avLst/>
          </a:prstGeom>
          <a:solidFill>
            <a:srgbClr val="F7DDEF"/>
          </a:solidFill>
          <a:ln>
            <a:solidFill>
              <a:srgbClr val="7030A0"/>
            </a:solidFill>
          </a:ln>
        </p:spPr>
        <p:txBody>
          <a:bodyPr wrap="square" rtlCol="0">
            <a:spAutoFit/>
          </a:bodyPr>
          <a:lstStyle/>
          <a:p>
            <a:pPr>
              <a:spcAft>
                <a:spcPts val="1800"/>
              </a:spcAft>
            </a:pPr>
            <a:r>
              <a:rPr lang="en-GB" sz="1100" b="1" dirty="0">
                <a:solidFill>
                  <a:srgbClr val="7030A0"/>
                </a:solidFill>
              </a:rPr>
              <a:t>What do we want to find out?</a:t>
            </a:r>
            <a:endParaRPr lang="en-GB" sz="1100" dirty="0">
              <a:solidFill>
                <a:srgbClr val="7030A0"/>
              </a:solidFill>
            </a:endParaRPr>
          </a:p>
        </p:txBody>
      </p:sp>
      <p:sp>
        <p:nvSpPr>
          <p:cNvPr id="41" name="TextBox 40">
            <a:extLst>
              <a:ext uri="{FF2B5EF4-FFF2-40B4-BE49-F238E27FC236}">
                <a16:creationId xmlns:a16="http://schemas.microsoft.com/office/drawing/2014/main" id="{B1FD0AA5-5635-4E26-92C8-98E1062CF83D}"/>
              </a:ext>
            </a:extLst>
          </p:cNvPr>
          <p:cNvSpPr txBox="1"/>
          <p:nvPr/>
        </p:nvSpPr>
        <p:spPr>
          <a:xfrm>
            <a:off x="3386681" y="6169978"/>
            <a:ext cx="3301450" cy="257168"/>
          </a:xfrm>
          <a:prstGeom prst="rect">
            <a:avLst/>
          </a:prstGeom>
          <a:solidFill>
            <a:srgbClr val="F7DDEF"/>
          </a:solidFill>
          <a:ln>
            <a:solidFill>
              <a:srgbClr val="7030A0"/>
            </a:solidFill>
          </a:ln>
        </p:spPr>
        <p:txBody>
          <a:bodyPr wrap="square" rtlCol="0">
            <a:spAutoFit/>
          </a:bodyPr>
          <a:lstStyle/>
          <a:p>
            <a:pPr>
              <a:spcAft>
                <a:spcPts val="1800"/>
              </a:spcAft>
            </a:pPr>
            <a:r>
              <a:rPr lang="en-GB" sz="1050" b="1" dirty="0">
                <a:solidFill>
                  <a:srgbClr val="7030A0"/>
                </a:solidFill>
              </a:rPr>
              <a:t>What are we doing?</a:t>
            </a:r>
            <a:endParaRPr lang="en-GB" sz="1050" dirty="0">
              <a:solidFill>
                <a:srgbClr val="7030A0"/>
              </a:solidFill>
            </a:endParaRPr>
          </a:p>
        </p:txBody>
      </p:sp>
      <p:sp>
        <p:nvSpPr>
          <p:cNvPr id="42" name="TextBox 41">
            <a:extLst>
              <a:ext uri="{FF2B5EF4-FFF2-40B4-BE49-F238E27FC236}">
                <a16:creationId xmlns:a16="http://schemas.microsoft.com/office/drawing/2014/main" id="{C2689BF6-367A-4727-B1CB-ABDBD9639581}"/>
              </a:ext>
            </a:extLst>
          </p:cNvPr>
          <p:cNvSpPr txBox="1"/>
          <p:nvPr/>
        </p:nvSpPr>
        <p:spPr>
          <a:xfrm>
            <a:off x="3396331" y="4787159"/>
            <a:ext cx="3282150" cy="253916"/>
          </a:xfrm>
          <a:prstGeom prst="rect">
            <a:avLst/>
          </a:prstGeom>
          <a:solidFill>
            <a:srgbClr val="F7DDEF"/>
          </a:solidFill>
          <a:ln>
            <a:solidFill>
              <a:srgbClr val="7030A0"/>
            </a:solidFill>
          </a:ln>
        </p:spPr>
        <p:txBody>
          <a:bodyPr wrap="square" rtlCol="0">
            <a:spAutoFit/>
          </a:bodyPr>
          <a:lstStyle/>
          <a:p>
            <a:pPr>
              <a:spcAft>
                <a:spcPts val="1800"/>
              </a:spcAft>
            </a:pPr>
            <a:r>
              <a:rPr lang="en-GB" sz="1050" b="1" dirty="0">
                <a:solidFill>
                  <a:srgbClr val="7030A0"/>
                </a:solidFill>
              </a:rPr>
              <a:t>What treatments might help people to stop vaping?</a:t>
            </a:r>
            <a:endParaRPr lang="en-GB" sz="1050" dirty="0">
              <a:solidFill>
                <a:srgbClr val="7030A0"/>
              </a:solidFill>
            </a:endParaRPr>
          </a:p>
        </p:txBody>
      </p:sp>
      <p:pic>
        <p:nvPicPr>
          <p:cNvPr id="13" name="Picture 12">
            <a:extLst>
              <a:ext uri="{FF2B5EF4-FFF2-40B4-BE49-F238E27FC236}">
                <a16:creationId xmlns:a16="http://schemas.microsoft.com/office/drawing/2014/main" id="{0E21E936-A678-4B00-92E7-0F124DF8CA28}"/>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58631" y="53959"/>
            <a:ext cx="1638776" cy="567339"/>
          </a:xfrm>
          <a:prstGeom prst="rect">
            <a:avLst/>
          </a:prstGeom>
        </p:spPr>
      </p:pic>
      <p:pic>
        <p:nvPicPr>
          <p:cNvPr id="43" name="Picture 42" descr="signature">
            <a:extLst>
              <a:ext uri="{FF2B5EF4-FFF2-40B4-BE49-F238E27FC236}">
                <a16:creationId xmlns:a16="http://schemas.microsoft.com/office/drawing/2014/main" id="{6004B177-6255-4474-8D6E-26E9C8B78FF6}"/>
              </a:ext>
            </a:extLst>
          </p:cNvPr>
          <p:cNvPicPr/>
          <p:nvPr/>
        </p:nvPicPr>
        <p:blipFill>
          <a:blip r:embed="rId12">
            <a:extLst>
              <a:ext uri="{28A0092B-C50C-407E-A947-70E740481C1C}">
                <a14:useLocalDpi xmlns:a14="http://schemas.microsoft.com/office/drawing/2010/main" val="0"/>
              </a:ext>
            </a:extLst>
          </a:blip>
          <a:srcRect/>
          <a:stretch>
            <a:fillRect/>
          </a:stretch>
        </p:blipFill>
        <p:spPr bwMode="auto">
          <a:xfrm>
            <a:off x="6327001" y="56699"/>
            <a:ext cx="510533" cy="563678"/>
          </a:xfrm>
          <a:prstGeom prst="rect">
            <a:avLst/>
          </a:prstGeom>
          <a:noFill/>
          <a:ln>
            <a:noFill/>
          </a:ln>
        </p:spPr>
      </p:pic>
    </p:spTree>
    <p:extLst>
      <p:ext uri="{BB962C8B-B14F-4D97-AF65-F5344CB8AC3E}">
        <p14:creationId xmlns:p14="http://schemas.microsoft.com/office/powerpoint/2010/main" val="2044901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410000" y="240908"/>
            <a:ext cx="1101687" cy="369332"/>
          </a:xfrm>
          <a:prstGeom prst="rect">
            <a:avLst/>
          </a:prstGeom>
          <a:solidFill>
            <a:schemeClr val="bg1"/>
          </a:solidFill>
        </p:spPr>
        <p:txBody>
          <a:bodyPr wrap="square" rtlCol="0">
            <a:spAutoFit/>
          </a:bodyPr>
          <a:lstStyle/>
          <a:p>
            <a:endParaRPr lang="en-GB" dirty="0"/>
          </a:p>
        </p:txBody>
      </p:sp>
      <p:sp>
        <p:nvSpPr>
          <p:cNvPr id="7" name="Rectangle 6"/>
          <p:cNvSpPr/>
          <p:nvPr/>
        </p:nvSpPr>
        <p:spPr>
          <a:xfrm>
            <a:off x="-17175" y="328513"/>
            <a:ext cx="2699854" cy="780086"/>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0" name="Group 19"/>
          <p:cNvGrpSpPr/>
          <p:nvPr/>
        </p:nvGrpSpPr>
        <p:grpSpPr>
          <a:xfrm>
            <a:off x="23688" y="33856"/>
            <a:ext cx="6214936" cy="606261"/>
            <a:chOff x="33044" y="355185"/>
            <a:chExt cx="6131422" cy="622568"/>
          </a:xfrm>
        </p:grpSpPr>
        <p:pic>
          <p:nvPicPr>
            <p:cNvPr id="28" name="Picture 27"/>
            <p:cNvPicPr>
              <a:picLocks noChangeAspect="1"/>
            </p:cNvPicPr>
            <p:nvPr/>
          </p:nvPicPr>
          <p:blipFill>
            <a:blip r:embed="rId2"/>
            <a:stretch>
              <a:fillRect/>
            </a:stretch>
          </p:blipFill>
          <p:spPr>
            <a:xfrm>
              <a:off x="33044" y="365166"/>
              <a:ext cx="580016" cy="594337"/>
            </a:xfrm>
            <a:prstGeom prst="rect">
              <a:avLst/>
            </a:prstGeom>
          </p:spPr>
        </p:pic>
        <p:pic>
          <p:nvPicPr>
            <p:cNvPr id="29" name="Picture 28"/>
            <p:cNvPicPr>
              <a:picLocks noChangeAspect="1"/>
            </p:cNvPicPr>
            <p:nvPr/>
          </p:nvPicPr>
          <p:blipFill>
            <a:blip r:embed="rId3"/>
            <a:stretch>
              <a:fillRect/>
            </a:stretch>
          </p:blipFill>
          <p:spPr>
            <a:xfrm>
              <a:off x="3853305" y="355185"/>
              <a:ext cx="1143614" cy="604318"/>
            </a:xfrm>
            <a:prstGeom prst="rect">
              <a:avLst/>
            </a:prstGeom>
          </p:spPr>
        </p:pic>
        <p:pic>
          <p:nvPicPr>
            <p:cNvPr id="30" name="Picture 29"/>
            <p:cNvPicPr>
              <a:picLocks noChangeAspect="1"/>
            </p:cNvPicPr>
            <p:nvPr/>
          </p:nvPicPr>
          <p:blipFill>
            <a:blip r:embed="rId4"/>
            <a:stretch>
              <a:fillRect/>
            </a:stretch>
          </p:blipFill>
          <p:spPr>
            <a:xfrm>
              <a:off x="3030326" y="383416"/>
              <a:ext cx="601674" cy="594337"/>
            </a:xfrm>
            <a:prstGeom prst="rect">
              <a:avLst/>
            </a:prstGeom>
          </p:spPr>
        </p:pic>
        <p:pic>
          <p:nvPicPr>
            <p:cNvPr id="31" name="Picture 30"/>
            <p:cNvPicPr>
              <a:picLocks noChangeAspect="1"/>
            </p:cNvPicPr>
            <p:nvPr/>
          </p:nvPicPr>
          <p:blipFill>
            <a:blip r:embed="rId5"/>
            <a:stretch>
              <a:fillRect/>
            </a:stretch>
          </p:blipFill>
          <p:spPr>
            <a:xfrm>
              <a:off x="5196206" y="417055"/>
              <a:ext cx="968260" cy="453553"/>
            </a:xfrm>
            <a:prstGeom prst="rect">
              <a:avLst/>
            </a:prstGeom>
          </p:spPr>
        </p:pic>
      </p:grpSp>
      <p:sp>
        <p:nvSpPr>
          <p:cNvPr id="25" name="TextBox 24"/>
          <p:cNvSpPr txBox="1"/>
          <p:nvPr/>
        </p:nvSpPr>
        <p:spPr>
          <a:xfrm>
            <a:off x="239998" y="712164"/>
            <a:ext cx="3041345" cy="261610"/>
          </a:xfrm>
          <a:prstGeom prst="rect">
            <a:avLst/>
          </a:prstGeom>
          <a:solidFill>
            <a:srgbClr val="F7DDEF"/>
          </a:solidFill>
          <a:ln>
            <a:solidFill>
              <a:srgbClr val="7030A0"/>
            </a:solidFill>
          </a:ln>
        </p:spPr>
        <p:txBody>
          <a:bodyPr wrap="square" rtlCol="0">
            <a:spAutoFit/>
          </a:bodyPr>
          <a:lstStyle/>
          <a:p>
            <a:pPr>
              <a:spcAft>
                <a:spcPts val="1800"/>
              </a:spcAft>
            </a:pPr>
            <a:r>
              <a:rPr lang="en-GB" sz="1100" b="1" dirty="0">
                <a:solidFill>
                  <a:srgbClr val="7030A0"/>
                </a:solidFill>
              </a:rPr>
              <a:t>What are nicotine vapes?</a:t>
            </a:r>
            <a:endParaRPr lang="en-GB" sz="1100" dirty="0">
              <a:solidFill>
                <a:srgbClr val="7030A0"/>
              </a:solidFill>
            </a:endParaRPr>
          </a:p>
        </p:txBody>
      </p:sp>
      <p:sp>
        <p:nvSpPr>
          <p:cNvPr id="35" name="Rectangle 34"/>
          <p:cNvSpPr/>
          <p:nvPr/>
        </p:nvSpPr>
        <p:spPr>
          <a:xfrm>
            <a:off x="243047" y="2751653"/>
            <a:ext cx="3079246" cy="484363"/>
          </a:xfrm>
          <a:prstGeom prst="rect">
            <a:avLst/>
          </a:prstGeom>
        </p:spPr>
        <p:txBody>
          <a:bodyPr wrap="square">
            <a:spAutoFit/>
          </a:bodyPr>
          <a:lstStyle/>
          <a:p>
            <a:pPr>
              <a:lnSpc>
                <a:spcPct val="107000"/>
              </a:lnSpc>
              <a:spcAft>
                <a:spcPts val="800"/>
              </a:spcAft>
            </a:pPr>
            <a:endParaRPr lang="en-GB" sz="900" dirty="0">
              <a:solidFill>
                <a:schemeClr val="tx2"/>
              </a:solidFill>
              <a:ea typeface="Calibri" panose="020F0502020204030204" pitchFamily="34" charset="0"/>
              <a:cs typeface="Times New Roman" panose="02020603050405020304" pitchFamily="18" charset="0"/>
            </a:endParaRPr>
          </a:p>
          <a:p>
            <a:pPr>
              <a:lnSpc>
                <a:spcPct val="107000"/>
              </a:lnSpc>
              <a:spcAft>
                <a:spcPts val="800"/>
              </a:spcAft>
            </a:pPr>
            <a:endParaRPr lang="en-GB" sz="900" dirty="0">
              <a:solidFill>
                <a:schemeClr val="tx2"/>
              </a:solidFill>
              <a:latin typeface="+mj-lt"/>
              <a:ea typeface="Calibri" panose="020F0502020204030204" pitchFamily="34" charset="0"/>
              <a:cs typeface="Times New Roman" panose="02020603050405020304" pitchFamily="18" charset="0"/>
            </a:endParaRPr>
          </a:p>
        </p:txBody>
      </p:sp>
      <p:sp>
        <p:nvSpPr>
          <p:cNvPr id="39" name="Rectangle 38"/>
          <p:cNvSpPr/>
          <p:nvPr/>
        </p:nvSpPr>
        <p:spPr>
          <a:xfrm>
            <a:off x="3624134" y="2546744"/>
            <a:ext cx="3100903" cy="671787"/>
          </a:xfrm>
          <a:prstGeom prst="rect">
            <a:avLst/>
          </a:prstGeom>
        </p:spPr>
        <p:txBody>
          <a:bodyPr wrap="square">
            <a:spAutoFit/>
          </a:bodyPr>
          <a:lstStyle/>
          <a:p>
            <a:pPr>
              <a:lnSpc>
                <a:spcPct val="107000"/>
              </a:lnSpc>
              <a:spcAft>
                <a:spcPts val="600"/>
              </a:spcAft>
            </a:pPr>
            <a:r>
              <a:rPr lang="en-GB" sz="900" dirty="0">
                <a:solidFill>
                  <a:srgbClr val="002060"/>
                </a:solidFill>
                <a:latin typeface="Bahnschrift SemiLight" panose="020B0502040204020203" pitchFamily="34" charset="0"/>
              </a:rPr>
              <a:t>In response to public feedback we are looking at the effect of quitting vapes on weight and alcohol use. At the moment there is not enough information on these to draw </a:t>
            </a:r>
            <a:r>
              <a:rPr lang="en-GB" sz="900">
                <a:solidFill>
                  <a:srgbClr val="002060"/>
                </a:solidFill>
                <a:latin typeface="Bahnschrift SemiLight" panose="020B0502040204020203" pitchFamily="34" charset="0"/>
              </a:rPr>
              <a:t>any conclusions. </a:t>
            </a:r>
            <a:endParaRPr lang="en-GB" sz="900" dirty="0">
              <a:solidFill>
                <a:srgbClr val="002060"/>
              </a:solidFill>
              <a:latin typeface="Bahnschrift SemiLight" panose="020B0502040204020203" pitchFamily="34" charset="0"/>
            </a:endParaRPr>
          </a:p>
        </p:txBody>
      </p:sp>
      <p:sp>
        <p:nvSpPr>
          <p:cNvPr id="48" name="Rectangle 47"/>
          <p:cNvSpPr/>
          <p:nvPr/>
        </p:nvSpPr>
        <p:spPr>
          <a:xfrm>
            <a:off x="225122" y="4558508"/>
            <a:ext cx="1529103" cy="374783"/>
          </a:xfrm>
          <a:prstGeom prst="rect">
            <a:avLst/>
          </a:prstGeom>
        </p:spPr>
        <p:txBody>
          <a:bodyPr wrap="square">
            <a:spAutoFit/>
          </a:bodyPr>
          <a:lstStyle/>
          <a:p>
            <a:pPr>
              <a:lnSpc>
                <a:spcPct val="107000"/>
              </a:lnSpc>
              <a:spcAft>
                <a:spcPts val="600"/>
              </a:spcAft>
            </a:pPr>
            <a:r>
              <a:rPr lang="en-GB" b="1" dirty="0">
                <a:solidFill>
                  <a:srgbClr val="7030A0"/>
                </a:solidFill>
                <a:latin typeface="+mj-lt"/>
                <a:ea typeface="Calibri" panose="020F0502020204030204" pitchFamily="34" charset="0"/>
                <a:cs typeface="Times New Roman" panose="02020603050405020304" pitchFamily="18" charset="0"/>
              </a:rPr>
              <a:t>At a glance</a:t>
            </a:r>
            <a:endParaRPr lang="en-GB" dirty="0">
              <a:solidFill>
                <a:srgbClr val="7030A0"/>
              </a:solidFill>
              <a:latin typeface="+mj-lt"/>
              <a:ea typeface="Calibri" panose="020F0502020204030204" pitchFamily="34" charset="0"/>
              <a:cs typeface="Times New Roman" panose="02020603050405020304" pitchFamily="18" charset="0"/>
            </a:endParaRPr>
          </a:p>
        </p:txBody>
      </p:sp>
      <p:sp>
        <p:nvSpPr>
          <p:cNvPr id="36" name="TextBox 35">
            <a:extLst>
              <a:ext uri="{FF2B5EF4-FFF2-40B4-BE49-F238E27FC236}">
                <a16:creationId xmlns:a16="http://schemas.microsoft.com/office/drawing/2014/main" id="{F5F194DB-BC65-4D97-ABAE-9E25D5569CC2}"/>
              </a:ext>
            </a:extLst>
          </p:cNvPr>
          <p:cNvSpPr txBox="1"/>
          <p:nvPr/>
        </p:nvSpPr>
        <p:spPr>
          <a:xfrm>
            <a:off x="3657409" y="2273943"/>
            <a:ext cx="3034354" cy="261610"/>
          </a:xfrm>
          <a:prstGeom prst="rect">
            <a:avLst/>
          </a:prstGeom>
          <a:solidFill>
            <a:srgbClr val="F7DDEF"/>
          </a:solidFill>
          <a:ln>
            <a:solidFill>
              <a:srgbClr val="7030A0"/>
            </a:solidFill>
          </a:ln>
        </p:spPr>
        <p:txBody>
          <a:bodyPr wrap="square" rtlCol="0">
            <a:spAutoFit/>
          </a:bodyPr>
          <a:lstStyle/>
          <a:p>
            <a:pPr>
              <a:spcAft>
                <a:spcPts val="1800"/>
              </a:spcAft>
            </a:pPr>
            <a:r>
              <a:rPr lang="en-GB" sz="1100" b="1" dirty="0">
                <a:solidFill>
                  <a:srgbClr val="7030A0"/>
                </a:solidFill>
              </a:rPr>
              <a:t>Weight and alcohol use? </a:t>
            </a:r>
            <a:endParaRPr lang="en-GB" sz="1100" dirty="0">
              <a:solidFill>
                <a:srgbClr val="7030A0"/>
              </a:solidFill>
            </a:endParaRPr>
          </a:p>
        </p:txBody>
      </p:sp>
      <p:sp>
        <p:nvSpPr>
          <p:cNvPr id="37" name="TextBox 36">
            <a:extLst>
              <a:ext uri="{FF2B5EF4-FFF2-40B4-BE49-F238E27FC236}">
                <a16:creationId xmlns:a16="http://schemas.microsoft.com/office/drawing/2014/main" id="{106402CC-B679-495D-AC37-8C29C4EBCF32}"/>
              </a:ext>
            </a:extLst>
          </p:cNvPr>
          <p:cNvSpPr txBox="1"/>
          <p:nvPr/>
        </p:nvSpPr>
        <p:spPr>
          <a:xfrm>
            <a:off x="3643181" y="721068"/>
            <a:ext cx="3034354" cy="261610"/>
          </a:xfrm>
          <a:prstGeom prst="rect">
            <a:avLst/>
          </a:prstGeom>
          <a:solidFill>
            <a:srgbClr val="F7DDEF"/>
          </a:solidFill>
          <a:ln>
            <a:solidFill>
              <a:srgbClr val="7030A0"/>
            </a:solidFill>
          </a:ln>
        </p:spPr>
        <p:txBody>
          <a:bodyPr wrap="square" rtlCol="0">
            <a:spAutoFit/>
          </a:bodyPr>
          <a:lstStyle/>
          <a:p>
            <a:pPr>
              <a:spcAft>
                <a:spcPts val="1800"/>
              </a:spcAft>
            </a:pPr>
            <a:r>
              <a:rPr lang="en-GB" sz="1100" b="1" dirty="0">
                <a:solidFill>
                  <a:srgbClr val="7030A0"/>
                </a:solidFill>
              </a:rPr>
              <a:t>What did we want to find out?</a:t>
            </a:r>
            <a:endParaRPr lang="en-GB" sz="1100" dirty="0">
              <a:solidFill>
                <a:srgbClr val="7030A0"/>
              </a:solidFill>
            </a:endParaRPr>
          </a:p>
        </p:txBody>
      </p:sp>
      <p:sp>
        <p:nvSpPr>
          <p:cNvPr id="46" name="TextBox 45">
            <a:extLst>
              <a:ext uri="{FF2B5EF4-FFF2-40B4-BE49-F238E27FC236}">
                <a16:creationId xmlns:a16="http://schemas.microsoft.com/office/drawing/2014/main" id="{0BFB75E3-1CBB-46DC-BCA2-1220C8790F17}"/>
              </a:ext>
            </a:extLst>
          </p:cNvPr>
          <p:cNvSpPr txBox="1"/>
          <p:nvPr/>
        </p:nvSpPr>
        <p:spPr>
          <a:xfrm>
            <a:off x="246989" y="1750645"/>
            <a:ext cx="3034354" cy="430887"/>
          </a:xfrm>
          <a:prstGeom prst="rect">
            <a:avLst/>
          </a:prstGeom>
          <a:solidFill>
            <a:srgbClr val="F7DDEF"/>
          </a:solidFill>
          <a:ln>
            <a:solidFill>
              <a:srgbClr val="7030A0"/>
            </a:solidFill>
          </a:ln>
        </p:spPr>
        <p:txBody>
          <a:bodyPr wrap="square" rtlCol="0">
            <a:spAutoFit/>
          </a:bodyPr>
          <a:lstStyle/>
          <a:p>
            <a:pPr>
              <a:spcAft>
                <a:spcPts val="1800"/>
              </a:spcAft>
            </a:pPr>
            <a:r>
              <a:rPr lang="en-GB" sz="1100" b="1" dirty="0">
                <a:solidFill>
                  <a:srgbClr val="7030A0"/>
                </a:solidFill>
              </a:rPr>
              <a:t>How did we decide if the studies and results were reliable?</a:t>
            </a:r>
            <a:endParaRPr lang="en-GB" sz="1100" dirty="0">
              <a:solidFill>
                <a:srgbClr val="7030A0"/>
              </a:solidFill>
            </a:endParaRPr>
          </a:p>
        </p:txBody>
      </p:sp>
      <p:sp>
        <p:nvSpPr>
          <p:cNvPr id="47" name="TextBox 46">
            <a:extLst>
              <a:ext uri="{FF2B5EF4-FFF2-40B4-BE49-F238E27FC236}">
                <a16:creationId xmlns:a16="http://schemas.microsoft.com/office/drawing/2014/main" id="{054F052A-00A8-4A9F-B726-5F1AD54824CA}"/>
              </a:ext>
            </a:extLst>
          </p:cNvPr>
          <p:cNvSpPr txBox="1"/>
          <p:nvPr/>
        </p:nvSpPr>
        <p:spPr>
          <a:xfrm>
            <a:off x="3657409" y="3236016"/>
            <a:ext cx="3035438" cy="261610"/>
          </a:xfrm>
          <a:prstGeom prst="rect">
            <a:avLst/>
          </a:prstGeom>
          <a:solidFill>
            <a:srgbClr val="F7DDEF"/>
          </a:solidFill>
          <a:ln>
            <a:solidFill>
              <a:srgbClr val="7030A0"/>
            </a:solidFill>
          </a:ln>
        </p:spPr>
        <p:txBody>
          <a:bodyPr wrap="square" rtlCol="0">
            <a:spAutoFit/>
          </a:bodyPr>
          <a:lstStyle/>
          <a:p>
            <a:pPr>
              <a:spcAft>
                <a:spcPts val="1800"/>
              </a:spcAft>
            </a:pPr>
            <a:r>
              <a:rPr lang="en-GB" sz="1100" b="1" dirty="0">
                <a:solidFill>
                  <a:srgbClr val="7030A0"/>
                </a:solidFill>
              </a:rPr>
              <a:t>Health measures</a:t>
            </a:r>
            <a:endParaRPr lang="en-GB" sz="1100" dirty="0">
              <a:solidFill>
                <a:srgbClr val="7030A0"/>
              </a:solidFill>
            </a:endParaRPr>
          </a:p>
        </p:txBody>
      </p:sp>
      <p:sp>
        <p:nvSpPr>
          <p:cNvPr id="12" name="TextBox 11">
            <a:extLst>
              <a:ext uri="{FF2B5EF4-FFF2-40B4-BE49-F238E27FC236}">
                <a16:creationId xmlns:a16="http://schemas.microsoft.com/office/drawing/2014/main" id="{DA2A525F-3A7A-4F5D-9062-570B6B3BFB0A}"/>
              </a:ext>
            </a:extLst>
          </p:cNvPr>
          <p:cNvSpPr txBox="1"/>
          <p:nvPr/>
        </p:nvSpPr>
        <p:spPr>
          <a:xfrm>
            <a:off x="197112" y="949426"/>
            <a:ext cx="3234005" cy="784830"/>
          </a:xfrm>
          <a:prstGeom prst="rect">
            <a:avLst/>
          </a:prstGeom>
          <a:noFill/>
        </p:spPr>
        <p:txBody>
          <a:bodyPr wrap="square" rtlCol="0">
            <a:spAutoFit/>
          </a:bodyPr>
          <a:lstStyle/>
          <a:p>
            <a:r>
              <a:rPr lang="en-GB" sz="900" dirty="0">
                <a:solidFill>
                  <a:srgbClr val="002060"/>
                </a:solidFill>
                <a:latin typeface="Bahnschrift SemiLight" panose="020B0502040204020203" pitchFamily="34" charset="0"/>
              </a:rPr>
              <a:t>Vapes (also known as electronic cigarettes or e‐cigarettes) are handheld devices that heat liquid that usually contains nicotine and flavourings. Liquids are stored in a disposable or refillable cartridge, reservoir or 'pod'. Vapes allow users to inhale nicotine in a vapour rather than smoke. </a:t>
            </a:r>
          </a:p>
        </p:txBody>
      </p:sp>
      <p:sp>
        <p:nvSpPr>
          <p:cNvPr id="49" name="TextBox 48">
            <a:extLst>
              <a:ext uri="{FF2B5EF4-FFF2-40B4-BE49-F238E27FC236}">
                <a16:creationId xmlns:a16="http://schemas.microsoft.com/office/drawing/2014/main" id="{1E5C6BEA-5EE9-452F-9E65-D740036BBD0A}"/>
              </a:ext>
            </a:extLst>
          </p:cNvPr>
          <p:cNvSpPr txBox="1"/>
          <p:nvPr/>
        </p:nvSpPr>
        <p:spPr>
          <a:xfrm>
            <a:off x="3599654" y="949426"/>
            <a:ext cx="3274235" cy="1338828"/>
          </a:xfrm>
          <a:prstGeom prst="rect">
            <a:avLst/>
          </a:prstGeom>
          <a:noFill/>
        </p:spPr>
        <p:txBody>
          <a:bodyPr wrap="square" rtlCol="0">
            <a:spAutoFit/>
          </a:bodyPr>
          <a:lstStyle/>
          <a:p>
            <a:pPr marL="171450" indent="-171450">
              <a:buFont typeface="Arial" panose="020B0604020202020204" pitchFamily="34" charset="0"/>
              <a:buChar char="•"/>
            </a:pPr>
            <a:r>
              <a:rPr lang="en-GB" sz="900" dirty="0">
                <a:solidFill>
                  <a:srgbClr val="002060"/>
                </a:solidFill>
                <a:latin typeface="Bahnschrift SemiLight" panose="020B0502040204020203" pitchFamily="34" charset="0"/>
                <a:cs typeface="Arial" panose="020B0604020202020204" pitchFamily="34" charset="0"/>
              </a:rPr>
              <a:t>How many people stopped using nicotine vapes at least 6 months after study start (also measured between 3 &amp; 6 months)</a:t>
            </a:r>
          </a:p>
          <a:p>
            <a:pPr marL="171450" indent="-171450">
              <a:buFont typeface="Arial" panose="020B0604020202020204" pitchFamily="34" charset="0"/>
              <a:buChar char="•"/>
            </a:pPr>
            <a:r>
              <a:rPr lang="en-GB" sz="900" dirty="0">
                <a:solidFill>
                  <a:srgbClr val="002060"/>
                </a:solidFill>
                <a:latin typeface="Bahnschrift SemiLight" panose="020B0502040204020203" pitchFamily="34" charset="0"/>
                <a:cs typeface="Arial" panose="020B0604020202020204" pitchFamily="34" charset="0"/>
              </a:rPr>
              <a:t>Change in tobacco smoking at least 6 months after study start (also measured between 3 &amp; 6 months)</a:t>
            </a:r>
          </a:p>
          <a:p>
            <a:pPr marL="171450" indent="-171450">
              <a:buFont typeface="Arial" panose="020B0604020202020204" pitchFamily="34" charset="0"/>
              <a:buChar char="•"/>
            </a:pPr>
            <a:r>
              <a:rPr lang="en-GB" sz="900" dirty="0">
                <a:solidFill>
                  <a:srgbClr val="002060"/>
                </a:solidFill>
                <a:latin typeface="Bahnschrift SemiLight" panose="020B0502040204020203" pitchFamily="34" charset="0"/>
                <a:cs typeface="Arial" panose="020B0604020202020204" pitchFamily="34" charset="0"/>
              </a:rPr>
              <a:t>How many people experienced unwanted effects of treatment, at least one week after treatment started</a:t>
            </a:r>
          </a:p>
          <a:p>
            <a:pPr marL="171450" indent="-171450">
              <a:buFont typeface="Arial" panose="020B0604020202020204" pitchFamily="34" charset="0"/>
              <a:buChar char="•"/>
            </a:pPr>
            <a:r>
              <a:rPr lang="en-GB" sz="900" dirty="0">
                <a:solidFill>
                  <a:srgbClr val="002060"/>
                </a:solidFill>
                <a:latin typeface="Bahnschrift SemiLight" panose="020B0502040204020203" pitchFamily="34" charset="0"/>
                <a:cs typeface="Arial" panose="020B0604020202020204" pitchFamily="34" charset="0"/>
              </a:rPr>
              <a:t>Change in biological markers (e.g., blood pressure, markers of harm)</a:t>
            </a:r>
          </a:p>
        </p:txBody>
      </p:sp>
      <p:sp>
        <p:nvSpPr>
          <p:cNvPr id="50" name="TextBox 49">
            <a:extLst>
              <a:ext uri="{FF2B5EF4-FFF2-40B4-BE49-F238E27FC236}">
                <a16:creationId xmlns:a16="http://schemas.microsoft.com/office/drawing/2014/main" id="{EB5A263D-B31F-40DD-8106-E3522E90C6EC}"/>
              </a:ext>
            </a:extLst>
          </p:cNvPr>
          <p:cNvSpPr txBox="1"/>
          <p:nvPr/>
        </p:nvSpPr>
        <p:spPr>
          <a:xfrm>
            <a:off x="200512" y="2169483"/>
            <a:ext cx="3289339" cy="2231380"/>
          </a:xfrm>
          <a:prstGeom prst="rect">
            <a:avLst/>
          </a:prstGeom>
          <a:noFill/>
        </p:spPr>
        <p:txBody>
          <a:bodyPr wrap="square" rtlCol="0">
            <a:spAutoFit/>
          </a:bodyPr>
          <a:lstStyle/>
          <a:p>
            <a:r>
              <a:rPr lang="en-GB" sz="900" dirty="0">
                <a:solidFill>
                  <a:srgbClr val="002060"/>
                </a:solidFill>
                <a:latin typeface="Bahnschrift SemiLight" panose="020B0502040204020203" pitchFamily="34" charset="0"/>
                <a:cs typeface="Arial" panose="020B0604020202020204" pitchFamily="34" charset="0"/>
              </a:rPr>
              <a:t>For each study we assessed how well the study had been designed by asking questions like: Were the groups decided at random? Did people know which groups they were in? Were the interventions equally intensive? How were the outcomes were measured (e.g., were the results self reported or assessed with a reliable tool)? How many people dropped out of the study?</a:t>
            </a:r>
          </a:p>
          <a:p>
            <a:endParaRPr lang="en-GB" sz="400" dirty="0">
              <a:solidFill>
                <a:srgbClr val="002060"/>
              </a:solidFill>
              <a:latin typeface="Bahnschrift SemiLight" panose="020B0502040204020203" pitchFamily="34" charset="0"/>
              <a:cs typeface="Arial" panose="020B0604020202020204" pitchFamily="34" charset="0"/>
            </a:endParaRPr>
          </a:p>
          <a:p>
            <a:r>
              <a:rPr lang="en-GB" sz="900" dirty="0">
                <a:solidFill>
                  <a:srgbClr val="002060"/>
                </a:solidFill>
                <a:latin typeface="Bahnschrift SemiLight" panose="020B0502040204020203" pitchFamily="34" charset="0"/>
                <a:cs typeface="Arial" panose="020B0604020202020204" pitchFamily="34" charset="0"/>
              </a:rPr>
              <a:t>We also graded how certain we were in our main findings of: 1) stopping vaping; 2) serious harms; and 3) the effect on tobacco cigarette use. We stated whether we had high, moderate, low or very low certainty in our findings. With high certainty we are very confident that what we have reported is the true effect. With low certainty the true effect may be substantially different from our estimate.</a:t>
            </a:r>
          </a:p>
          <a:p>
            <a:endParaRPr lang="en-GB" sz="900" dirty="0"/>
          </a:p>
        </p:txBody>
      </p:sp>
      <p:sp>
        <p:nvSpPr>
          <p:cNvPr id="2" name="TextBox 1">
            <a:extLst>
              <a:ext uri="{FF2B5EF4-FFF2-40B4-BE49-F238E27FC236}">
                <a16:creationId xmlns:a16="http://schemas.microsoft.com/office/drawing/2014/main" id="{B63E299A-BCB8-491C-9008-3D0548D02F56}"/>
              </a:ext>
            </a:extLst>
          </p:cNvPr>
          <p:cNvSpPr txBox="1"/>
          <p:nvPr/>
        </p:nvSpPr>
        <p:spPr>
          <a:xfrm>
            <a:off x="3647851" y="3497475"/>
            <a:ext cx="3177839" cy="968214"/>
          </a:xfrm>
          <a:prstGeom prst="rect">
            <a:avLst/>
          </a:prstGeom>
          <a:noFill/>
        </p:spPr>
        <p:txBody>
          <a:bodyPr wrap="square" rtlCol="0">
            <a:spAutoFit/>
          </a:bodyPr>
          <a:lstStyle/>
          <a:p>
            <a:pPr>
              <a:lnSpc>
                <a:spcPct val="107000"/>
              </a:lnSpc>
              <a:spcAft>
                <a:spcPts val="563"/>
              </a:spcAft>
            </a:pPr>
            <a:r>
              <a:rPr lang="en-GB" sz="900" dirty="0">
                <a:solidFill>
                  <a:srgbClr val="002060"/>
                </a:solidFill>
                <a:latin typeface="Bahnschrift SemiLight" panose="020B0502040204020203" pitchFamily="34" charset="0"/>
                <a:cs typeface="Arial" panose="020B0604020202020204" pitchFamily="34" charset="0"/>
              </a:rPr>
              <a:t>We also look at information on health measures, e.g., lung function and blood pressure. Very few studies have looked at health outcomes. In those that did, there was no indication that the interventions posed more risks than nicotine vaping. We need more evidence on health measures.</a:t>
            </a:r>
          </a:p>
        </p:txBody>
      </p:sp>
      <p:pic>
        <p:nvPicPr>
          <p:cNvPr id="15" name="Picture 14">
            <a:extLst>
              <a:ext uri="{FF2B5EF4-FFF2-40B4-BE49-F238E27FC236}">
                <a16:creationId xmlns:a16="http://schemas.microsoft.com/office/drawing/2014/main" id="{114E7537-B121-47FC-B2D7-68FEDE987F36}"/>
              </a:ext>
            </a:extLst>
          </p:cNvPr>
          <p:cNvPicPr>
            <a:picLocks noChangeAspect="1"/>
          </p:cNvPicPr>
          <p:nvPr/>
        </p:nvPicPr>
        <p:blipFill>
          <a:blip r:embed="rId6"/>
          <a:stretch>
            <a:fillRect/>
          </a:stretch>
        </p:blipFill>
        <p:spPr>
          <a:xfrm>
            <a:off x="32215" y="7994725"/>
            <a:ext cx="1183471" cy="874222"/>
          </a:xfrm>
          <a:prstGeom prst="rect">
            <a:avLst/>
          </a:prstGeom>
        </p:spPr>
      </p:pic>
      <p:pic>
        <p:nvPicPr>
          <p:cNvPr id="51" name="Picture 50">
            <a:extLst>
              <a:ext uri="{FF2B5EF4-FFF2-40B4-BE49-F238E27FC236}">
                <a16:creationId xmlns:a16="http://schemas.microsoft.com/office/drawing/2014/main" id="{B359ED3F-16F2-49F7-A8C0-B47EE67E2DD9}"/>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96434" y="6373"/>
            <a:ext cx="1863377" cy="645095"/>
          </a:xfrm>
          <a:prstGeom prst="rect">
            <a:avLst/>
          </a:prstGeom>
        </p:spPr>
      </p:pic>
      <p:pic>
        <p:nvPicPr>
          <p:cNvPr id="52" name="Picture 51" descr="signature">
            <a:extLst>
              <a:ext uri="{FF2B5EF4-FFF2-40B4-BE49-F238E27FC236}">
                <a16:creationId xmlns:a16="http://schemas.microsoft.com/office/drawing/2014/main" id="{A10700B6-DD7F-4E6B-A2A9-62B1F29231FF}"/>
              </a:ext>
            </a:extLst>
          </p:cNvPr>
          <p:cNvPicPr/>
          <p:nvPr/>
        </p:nvPicPr>
        <p:blipFill>
          <a:blip r:embed="rId8">
            <a:extLst>
              <a:ext uri="{28A0092B-C50C-407E-A947-70E740481C1C}">
                <a14:useLocalDpi xmlns:a14="http://schemas.microsoft.com/office/drawing/2010/main" val="0"/>
              </a:ext>
            </a:extLst>
          </a:blip>
          <a:srcRect/>
          <a:stretch>
            <a:fillRect/>
          </a:stretch>
        </p:blipFill>
        <p:spPr bwMode="auto">
          <a:xfrm>
            <a:off x="6278294" y="83299"/>
            <a:ext cx="510533" cy="563678"/>
          </a:xfrm>
          <a:prstGeom prst="rect">
            <a:avLst/>
          </a:prstGeom>
          <a:noFill/>
          <a:ln>
            <a:noFill/>
          </a:ln>
        </p:spPr>
      </p:pic>
      <p:sp>
        <p:nvSpPr>
          <p:cNvPr id="55" name="TextBox 54">
            <a:extLst>
              <a:ext uri="{FF2B5EF4-FFF2-40B4-BE49-F238E27FC236}">
                <a16:creationId xmlns:a16="http://schemas.microsoft.com/office/drawing/2014/main" id="{39148578-C0F0-4AA5-9294-2F57FADB18C2}"/>
              </a:ext>
            </a:extLst>
          </p:cNvPr>
          <p:cNvSpPr txBox="1"/>
          <p:nvPr/>
        </p:nvSpPr>
        <p:spPr>
          <a:xfrm>
            <a:off x="291613" y="8800640"/>
            <a:ext cx="6274774" cy="369332"/>
          </a:xfrm>
          <a:prstGeom prst="rect">
            <a:avLst/>
          </a:prstGeom>
          <a:noFill/>
        </p:spPr>
        <p:txBody>
          <a:bodyPr wrap="square" rtlCol="0">
            <a:spAutoFit/>
          </a:bodyPr>
          <a:lstStyle/>
          <a:p>
            <a:r>
              <a:rPr lang="en-GB" sz="900" dirty="0">
                <a:latin typeface="Arial" panose="020B0604020202020204" pitchFamily="34" charset="0"/>
                <a:cs typeface="Arial" panose="020B0604020202020204" pitchFamily="34" charset="0"/>
              </a:rPr>
              <a:t>Disclaimer: the views and opinions expressed therein are those of the review authors and do not necessarily reflect those of the funder.</a:t>
            </a:r>
          </a:p>
        </p:txBody>
      </p:sp>
      <p:pic>
        <p:nvPicPr>
          <p:cNvPr id="3" name="Picture 2">
            <a:extLst>
              <a:ext uri="{FF2B5EF4-FFF2-40B4-BE49-F238E27FC236}">
                <a16:creationId xmlns:a16="http://schemas.microsoft.com/office/drawing/2014/main" id="{E01F29C3-8492-40B7-A17F-2F6856E65E11}"/>
              </a:ext>
            </a:extLst>
          </p:cNvPr>
          <p:cNvPicPr>
            <a:picLocks noChangeAspect="1"/>
          </p:cNvPicPr>
          <p:nvPr/>
        </p:nvPicPr>
        <p:blipFill>
          <a:blip r:embed="rId9"/>
          <a:stretch>
            <a:fillRect/>
          </a:stretch>
        </p:blipFill>
        <p:spPr>
          <a:xfrm>
            <a:off x="23688" y="4983746"/>
            <a:ext cx="6858000" cy="3027351"/>
          </a:xfrm>
          <a:prstGeom prst="rect">
            <a:avLst/>
          </a:prstGeom>
        </p:spPr>
      </p:pic>
      <p:sp>
        <p:nvSpPr>
          <p:cNvPr id="32" name="Rectangle 31">
            <a:extLst>
              <a:ext uri="{FF2B5EF4-FFF2-40B4-BE49-F238E27FC236}">
                <a16:creationId xmlns:a16="http://schemas.microsoft.com/office/drawing/2014/main" id="{93560CDD-99F6-4315-8F6A-A1F64E8374F0}"/>
              </a:ext>
            </a:extLst>
          </p:cNvPr>
          <p:cNvSpPr/>
          <p:nvPr/>
        </p:nvSpPr>
        <p:spPr>
          <a:xfrm>
            <a:off x="3645438" y="4423557"/>
            <a:ext cx="3032097" cy="526106"/>
          </a:xfrm>
          <a:prstGeom prst="rect">
            <a:avLst/>
          </a:prstGeom>
          <a:solidFill>
            <a:schemeClr val="accent1">
              <a:lumMod val="10000"/>
              <a:lumOff val="90000"/>
            </a:schemeClr>
          </a:solidFill>
          <a:ln>
            <a:solidFill>
              <a:schemeClr val="accent1">
                <a:lumMod val="75000"/>
                <a:lumOff val="25000"/>
              </a:schemeClr>
            </a:solidFill>
          </a:ln>
        </p:spPr>
        <p:txBody>
          <a:bodyPr wrap="square">
            <a:spAutoFit/>
          </a:bodyPr>
          <a:lstStyle/>
          <a:p>
            <a:pPr>
              <a:lnSpc>
                <a:spcPct val="107000"/>
              </a:lnSpc>
              <a:spcAft>
                <a:spcPts val="563"/>
              </a:spcAft>
            </a:pPr>
            <a:r>
              <a:rPr lang="en-GB" sz="900" b="1" dirty="0">
                <a:solidFill>
                  <a:schemeClr val="tx2"/>
                </a:solidFill>
                <a:latin typeface="Arial" panose="020B0604020202020204" pitchFamily="34" charset="0"/>
                <a:ea typeface="Times New Roman" panose="02020603050405020304" pitchFamily="18" charset="0"/>
                <a:cs typeface="Arial" panose="020B0604020202020204" pitchFamily="34" charset="0"/>
              </a:rPr>
              <a:t>SEARCH UPDATE...we will update this box monthly with information on eligible studies we have found in our searches each month.</a:t>
            </a:r>
          </a:p>
        </p:txBody>
      </p:sp>
    </p:spTree>
    <p:extLst>
      <p:ext uri="{BB962C8B-B14F-4D97-AF65-F5344CB8AC3E}">
        <p14:creationId xmlns:p14="http://schemas.microsoft.com/office/powerpoint/2010/main" val="3096479123"/>
      </p:ext>
    </p:extLst>
  </p:cSld>
  <p:clrMapOvr>
    <a:masterClrMapping/>
  </p:clrMapOvr>
</p:sld>
</file>

<file path=ppt/theme/theme1.xml><?xml version="1.0" encoding="utf-8"?>
<a:theme xmlns:a="http://schemas.openxmlformats.org/drawingml/2006/main" name="Cochrane_UK_NIHR_cyan_template">
  <a:themeElements>
    <a:clrScheme name="Cochrane blue colour palette">
      <a:dk1>
        <a:srgbClr val="000000"/>
      </a:dk1>
      <a:lt1>
        <a:srgbClr val="FFFFFF"/>
      </a:lt1>
      <a:dk2>
        <a:srgbClr val="002D64"/>
      </a:dk2>
      <a:lt2>
        <a:srgbClr val="008CD2"/>
      </a:lt2>
      <a:accent1>
        <a:srgbClr val="002D64"/>
      </a:accent1>
      <a:accent2>
        <a:srgbClr val="008CD2"/>
      </a:accent2>
      <a:accent3>
        <a:srgbClr val="696969"/>
      </a:accent3>
      <a:accent4>
        <a:srgbClr val="999999"/>
      </a:accent4>
      <a:accent5>
        <a:srgbClr val="CCCCCC"/>
      </a:accent5>
      <a:accent6>
        <a:srgbClr val="E6E6E6"/>
      </a:accent6>
      <a:hlink>
        <a:srgbClr val="002D64"/>
      </a:hlink>
      <a:folHlink>
        <a:srgbClr val="002D64"/>
      </a:folHlink>
    </a:clrScheme>
    <a:fontScheme name="Cochrane">
      <a:majorFont>
        <a:latin typeface="Source Sans Pro"/>
        <a:ea typeface=""/>
        <a:cs typeface=""/>
      </a:majorFont>
      <a:minorFont>
        <a:latin typeface="Source Sans Pro Semi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Briefing document clincians and policy makers landscape 2020.12.09.potx" id="{6DEB4EEA-4249-41DF-BD88-3B0B1EDAC5B3}" vid="{46F908E4-FC9E-402A-AA86-E623EF69E2F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E704111980F534D9848546218645955" ma:contentTypeVersion="16" ma:contentTypeDescription="Create a new document." ma:contentTypeScope="" ma:versionID="3638ef0b6800b7a3ba0eb088273f685e">
  <xsd:schema xmlns:xsd="http://www.w3.org/2001/XMLSchema" xmlns:xs="http://www.w3.org/2001/XMLSchema" xmlns:p="http://schemas.microsoft.com/office/2006/metadata/properties" xmlns:ns3="cbc5c199-a36f-4d7d-b9ca-803c561a95e8" xmlns:ns4="cfc5391b-ea62-4b2f-bec7-1d4072c0e3de" targetNamespace="http://schemas.microsoft.com/office/2006/metadata/properties" ma:root="true" ma:fieldsID="9896caf5ea7466613dea0a5e1ad7108b" ns3:_="" ns4:_="">
    <xsd:import namespace="cbc5c199-a36f-4d7d-b9ca-803c561a95e8"/>
    <xsd:import namespace="cfc5391b-ea62-4b2f-bec7-1d4072c0e3d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DateTaken" minOccurs="0"/>
                <xsd:element ref="ns4:MediaLengthInSeconds" minOccurs="0"/>
                <xsd:element ref="ns4:MediaServiceAutoTags" minOccurs="0"/>
                <xsd:element ref="ns4:MediaServiceOCR" minOccurs="0"/>
                <xsd:element ref="ns4:MediaServiceGenerationTime" minOccurs="0"/>
                <xsd:element ref="ns4:MediaServiceEventHashCode" minOccurs="0"/>
                <xsd:element ref="ns4:MediaServiceLocation" minOccurs="0"/>
                <xsd:element ref="ns4:_activity" minOccurs="0"/>
                <xsd:element ref="ns4: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c5c199-a36f-4d7d-b9ca-803c561a95e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fc5391b-ea62-4b2f-bec7-1d4072c0e3de"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cfc5391b-ea62-4b2f-bec7-1d4072c0e3de" xsi:nil="true"/>
  </documentManagement>
</p:properties>
</file>

<file path=customXml/itemProps1.xml><?xml version="1.0" encoding="utf-8"?>
<ds:datastoreItem xmlns:ds="http://schemas.openxmlformats.org/officeDocument/2006/customXml" ds:itemID="{93CEF8F2-CC22-4136-91F8-5216CD90A7E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c5c199-a36f-4d7d-b9ca-803c561a95e8"/>
    <ds:schemaRef ds:uri="cfc5391b-ea62-4b2f-bec7-1d4072c0e3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811920E-A8B4-453E-A7D7-E551991A9F0F}">
  <ds:schemaRefs>
    <ds:schemaRef ds:uri="http://schemas.microsoft.com/sharepoint/v3/contenttype/forms"/>
  </ds:schemaRefs>
</ds:datastoreItem>
</file>

<file path=customXml/itemProps3.xml><?xml version="1.0" encoding="utf-8"?>
<ds:datastoreItem xmlns:ds="http://schemas.openxmlformats.org/officeDocument/2006/customXml" ds:itemID="{5B8D3B5B-4856-4B4B-B646-97D39E1BDF1F}">
  <ds:schemaRefs>
    <ds:schemaRef ds:uri="http://schemas.microsoft.com/office/2006/documentManagement/types"/>
    <ds:schemaRef ds:uri="http://schemas.microsoft.com/office/infopath/2007/PartnerControls"/>
    <ds:schemaRef ds:uri="cbc5c199-a36f-4d7d-b9ca-803c561a95e8"/>
    <ds:schemaRef ds:uri="http://purl.org/dc/elements/1.1/"/>
    <ds:schemaRef ds:uri="http://schemas.microsoft.com/office/2006/metadata/properties"/>
    <ds:schemaRef ds:uri="cfc5391b-ea62-4b2f-bec7-1d4072c0e3de"/>
    <ds:schemaRef ds:uri="http://purl.org/dc/term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Briefing document clincians and policy makers 2020.12.09</Template>
  <TotalTime>23510</TotalTime>
  <Words>1008</Words>
  <Application>Microsoft Office PowerPoint</Application>
  <PresentationFormat>On-screen Show (4:3)</PresentationFormat>
  <Paragraphs>48</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Bahnschrift SemiLight</vt:lpstr>
      <vt:lpstr>Calibri</vt:lpstr>
      <vt:lpstr>Source Sans Pro</vt:lpstr>
      <vt:lpstr>Source Sans Pro Semibold</vt:lpstr>
      <vt:lpstr>Cochrane_UK_NIHR_cyan_template</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Ailsa Butler</dc:creator>
  <cp:keywords/>
  <dc:description/>
  <cp:lastModifiedBy>Ailsa Butler</cp:lastModifiedBy>
  <cp:revision>286</cp:revision>
  <dcterms:created xsi:type="dcterms:W3CDTF">2020-12-10T08:55:38Z</dcterms:created>
  <dcterms:modified xsi:type="dcterms:W3CDTF">2025-01-07T16:32:50Z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0x010100FE704111980F534D9848546218645955</vt:lpwstr>
  </property>
</Properties>
</file>