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2"/>
  </p:notesMasterIdLst>
  <p:sldIdLst>
    <p:sldId id="275" r:id="rId5"/>
    <p:sldId id="285" r:id="rId6"/>
    <p:sldId id="284" r:id="rId7"/>
    <p:sldId id="280" r:id="rId8"/>
    <p:sldId id="281" r:id="rId9"/>
    <p:sldId id="286" r:id="rId10"/>
    <p:sldId id="287" r:id="rId11"/>
  </p:sldIdLst>
  <p:sldSz cx="6858000" cy="9144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userDrawn="1">
          <p15:clr>
            <a:srgbClr val="A4A3A4"/>
          </p15:clr>
        </p15:guide>
        <p15:guide id="2" userDrawn="1">
          <p15:clr>
            <a:srgbClr val="A4A3A4"/>
          </p15:clr>
        </p15:guide>
      </p15:sldGuideLst>
    </p:ext>
    <p:ext uri="{2D200454-40CA-4A62-9FC3-DE9A4176ACB9}">
      <p15:notesGuideLst xmlns:p15="http://schemas.microsoft.com/office/powerpoint/2012/main">
        <p15:guide id="1" orient="horz" pos="2160" userDrawn="1">
          <p15:clr>
            <a:srgbClr val="A4A3A4"/>
          </p15:clr>
        </p15:guide>
        <p15:guide id="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6C579C2-EEE3-9A60-2D6A-F064BDFC5536}" name="Nicola Lindson" initials="NL" userId="S::prhc0118@ox.ac.uk::5aa63a41-e740-45b8-8746-6d674a4ef91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Nicola Lindson" initials="NL" lastIdx="2" clrIdx="0">
    <p:extLst>
      <p:ext uri="{19B8F6BF-5375-455C-9EA6-DF929625EA0E}">
        <p15:presenceInfo xmlns:p15="http://schemas.microsoft.com/office/powerpoint/2012/main" userId="Nicola Lindson" providerId="None"/>
      </p:ext>
    </p:extLst>
  </p:cmAuthor>
  <p:cmAuthor id="2" name="Jamie Hartmann-Boyce" initials="JH" lastIdx="2" clrIdx="1">
    <p:extLst>
      <p:ext uri="{19B8F6BF-5375-455C-9EA6-DF929625EA0E}">
        <p15:presenceInfo xmlns:p15="http://schemas.microsoft.com/office/powerpoint/2012/main" userId="Jamie Hartmann-Boyce" providerId="None"/>
      </p:ext>
    </p:extLst>
  </p:cmAuthor>
  <p:cmAuthor id="3" name="Ailsa Butler" initials="AB" lastIdx="25" clrIdx="2">
    <p:extLst>
      <p:ext uri="{19B8F6BF-5375-455C-9EA6-DF929625EA0E}">
        <p15:presenceInfo xmlns:p15="http://schemas.microsoft.com/office/powerpoint/2012/main" userId="Ailsa Butler" providerId="None"/>
      </p:ext>
    </p:extLst>
  </p:cmAuthor>
  <p:cmAuthor id="4" name="Ailsa Butler" initials="AB [2]" lastIdx="10" clrIdx="3">
    <p:extLst>
      <p:ext uri="{19B8F6BF-5375-455C-9EA6-DF929625EA0E}">
        <p15:presenceInfo xmlns:p15="http://schemas.microsoft.com/office/powerpoint/2012/main" userId="S::prhc0411@ox.ac.uk::cbbe9297-d256-426d-94e1-c30aaef1383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DDBEC"/>
    <a:srgbClr val="FFEFFE"/>
    <a:srgbClr val="FEC4FA"/>
    <a:srgbClr val="E9F3F7"/>
    <a:srgbClr val="C5E7E9"/>
    <a:srgbClr val="99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731" autoAdjust="0"/>
    <p:restoredTop sz="99819" autoAdjust="0"/>
  </p:normalViewPr>
  <p:slideViewPr>
    <p:cSldViewPr snapToGrid="0" showGuides="1">
      <p:cViewPr varScale="1">
        <p:scale>
          <a:sx n="83" d="100"/>
          <a:sy n="83" d="100"/>
        </p:scale>
        <p:origin x="408" y="90"/>
      </p:cViewPr>
      <p:guideLst>
        <p:guide orient="horz"/>
        <p:guide/>
      </p:guideLst>
    </p:cSldViewPr>
  </p:slideViewPr>
  <p:notesTextViewPr>
    <p:cViewPr>
      <p:scale>
        <a:sx n="1" d="1"/>
        <a:sy n="1" d="1"/>
      </p:scale>
      <p:origin x="0" y="0"/>
    </p:cViewPr>
  </p:notesTextViewPr>
  <p:notesViewPr>
    <p:cSldViewPr snapToGrid="0" showGuides="1">
      <p:cViewPr varScale="1">
        <p:scale>
          <a:sx n="99" d="100"/>
          <a:sy n="99" d="100"/>
        </p:scale>
        <p:origin x="-3492" y="-96"/>
      </p:cViewPr>
      <p:guideLst>
        <p:guide orient="horz" pos="2160"/>
        <p:guide/>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ilsa Butler" userId="cbbe9297-d256-426d-94e1-c30aaef1383e" providerId="ADAL" clId="{252573AC-FEF7-4B0D-8D45-4329F3F5A290}"/>
    <pc:docChg chg="undo custSel modSld">
      <pc:chgData name="Ailsa Butler" userId="cbbe9297-d256-426d-94e1-c30aaef1383e" providerId="ADAL" clId="{252573AC-FEF7-4B0D-8D45-4329F3F5A290}" dt="2025-01-07T16:35:32.160" v="61" actId="1076"/>
      <pc:docMkLst>
        <pc:docMk/>
      </pc:docMkLst>
      <pc:sldChg chg="modSp mod addCm delCm">
        <pc:chgData name="Ailsa Butler" userId="cbbe9297-d256-426d-94e1-c30aaef1383e" providerId="ADAL" clId="{252573AC-FEF7-4B0D-8D45-4329F3F5A290}" dt="2025-01-06T12:09:16.506" v="41" actId="207"/>
        <pc:sldMkLst>
          <pc:docMk/>
          <pc:sldMk cId="1716708956" sldId="275"/>
        </pc:sldMkLst>
        <pc:spChg chg="mod">
          <ac:chgData name="Ailsa Butler" userId="cbbe9297-d256-426d-94e1-c30aaef1383e" providerId="ADAL" clId="{252573AC-FEF7-4B0D-8D45-4329F3F5A290}" dt="2025-01-06T12:07:31.147" v="39" actId="113"/>
          <ac:spMkLst>
            <pc:docMk/>
            <pc:sldMk cId="1716708956" sldId="275"/>
            <ac:spMk id="18" creationId="{00000000-0000-0000-0000-000000000000}"/>
          </ac:spMkLst>
        </pc:spChg>
        <pc:spChg chg="mod">
          <ac:chgData name="Ailsa Butler" userId="cbbe9297-d256-426d-94e1-c30aaef1383e" providerId="ADAL" clId="{252573AC-FEF7-4B0D-8D45-4329F3F5A290}" dt="2025-01-06T12:09:16.506" v="41" actId="207"/>
          <ac:spMkLst>
            <pc:docMk/>
            <pc:sldMk cId="1716708956" sldId="275"/>
            <ac:spMk id="19" creationId="{504DBE56-AA25-4827-B94B-5A3B06DA4746}"/>
          </ac:spMkLst>
        </pc:spChg>
        <pc:picChg chg="mod">
          <ac:chgData name="Ailsa Butler" userId="cbbe9297-d256-426d-94e1-c30aaef1383e" providerId="ADAL" clId="{252573AC-FEF7-4B0D-8D45-4329F3F5A290}" dt="2025-01-05T13:24:49.216" v="17" actId="1076"/>
          <ac:picMkLst>
            <pc:docMk/>
            <pc:sldMk cId="1716708956" sldId="275"/>
            <ac:picMk id="22" creationId="{00000000-0000-0000-0000-000000000000}"/>
          </ac:picMkLst>
        </pc:picChg>
        <pc:picChg chg="mod">
          <ac:chgData name="Ailsa Butler" userId="cbbe9297-d256-426d-94e1-c30aaef1383e" providerId="ADAL" clId="{252573AC-FEF7-4B0D-8D45-4329F3F5A290}" dt="2025-01-05T13:25:15.609" v="19" actId="1076"/>
          <ac:picMkLst>
            <pc:docMk/>
            <pc:sldMk cId="1716708956" sldId="275"/>
            <ac:picMk id="24" creationId="{00000000-0000-0000-0000-000000000000}"/>
          </ac:picMkLst>
        </pc:picChg>
        <pc:picChg chg="mod">
          <ac:chgData name="Ailsa Butler" userId="cbbe9297-d256-426d-94e1-c30aaef1383e" providerId="ADAL" clId="{252573AC-FEF7-4B0D-8D45-4329F3F5A290}" dt="2025-01-05T13:24:45.376" v="16" actId="1076"/>
          <ac:picMkLst>
            <pc:docMk/>
            <pc:sldMk cId="1716708956" sldId="275"/>
            <ac:picMk id="25" creationId="{00000000-0000-0000-0000-000000000000}"/>
          </ac:picMkLst>
        </pc:picChg>
        <pc:picChg chg="mod">
          <ac:chgData name="Ailsa Butler" userId="cbbe9297-d256-426d-94e1-c30aaef1383e" providerId="ADAL" clId="{252573AC-FEF7-4B0D-8D45-4329F3F5A290}" dt="2025-01-05T13:24:40.248" v="15" actId="1076"/>
          <ac:picMkLst>
            <pc:docMk/>
            <pc:sldMk cId="1716708956" sldId="275"/>
            <ac:picMk id="36" creationId="{6DB2B26F-679D-42D5-BCCD-7E245412CA6C}"/>
          </ac:picMkLst>
        </pc:picChg>
      </pc:sldChg>
      <pc:sldChg chg="modSp mod">
        <pc:chgData name="Ailsa Butler" userId="cbbe9297-d256-426d-94e1-c30aaef1383e" providerId="ADAL" clId="{252573AC-FEF7-4B0D-8D45-4329F3F5A290}" dt="2025-01-07T11:08:28.763" v="46" actId="1076"/>
        <pc:sldMkLst>
          <pc:docMk/>
          <pc:sldMk cId="1221123790" sldId="280"/>
        </pc:sldMkLst>
        <pc:picChg chg="mod">
          <ac:chgData name="Ailsa Butler" userId="cbbe9297-d256-426d-94e1-c30aaef1383e" providerId="ADAL" clId="{252573AC-FEF7-4B0D-8D45-4329F3F5A290}" dt="2025-01-07T11:08:28.763" v="46" actId="1076"/>
          <ac:picMkLst>
            <pc:docMk/>
            <pc:sldMk cId="1221123790" sldId="280"/>
            <ac:picMk id="9" creationId="{00000000-0000-0000-0000-000000000000}"/>
          </ac:picMkLst>
        </pc:picChg>
      </pc:sldChg>
      <pc:sldChg chg="modSp mod">
        <pc:chgData name="Ailsa Butler" userId="cbbe9297-d256-426d-94e1-c30aaef1383e" providerId="ADAL" clId="{252573AC-FEF7-4B0D-8D45-4329F3F5A290}" dt="2025-01-07T11:08:45.305" v="47" actId="1076"/>
        <pc:sldMkLst>
          <pc:docMk/>
          <pc:sldMk cId="2959815855" sldId="281"/>
        </pc:sldMkLst>
        <pc:grpChg chg="mod">
          <ac:chgData name="Ailsa Butler" userId="cbbe9297-d256-426d-94e1-c30aaef1383e" providerId="ADAL" clId="{252573AC-FEF7-4B0D-8D45-4329F3F5A290}" dt="2025-01-05T13:23:46.620" v="9" actId="1076"/>
          <ac:grpSpMkLst>
            <pc:docMk/>
            <pc:sldMk cId="2959815855" sldId="281"/>
            <ac:grpSpMk id="6" creationId="{00000000-0000-0000-0000-000000000000}"/>
          </ac:grpSpMkLst>
        </pc:grpChg>
        <pc:picChg chg="mod">
          <ac:chgData name="Ailsa Butler" userId="cbbe9297-d256-426d-94e1-c30aaef1383e" providerId="ADAL" clId="{252573AC-FEF7-4B0D-8D45-4329F3F5A290}" dt="2025-01-05T13:23:49.819" v="10" actId="14100"/>
          <ac:picMkLst>
            <pc:docMk/>
            <pc:sldMk cId="2959815855" sldId="281"/>
            <ac:picMk id="7" creationId="{00000000-0000-0000-0000-000000000000}"/>
          </ac:picMkLst>
        </pc:picChg>
        <pc:picChg chg="mod">
          <ac:chgData name="Ailsa Butler" userId="cbbe9297-d256-426d-94e1-c30aaef1383e" providerId="ADAL" clId="{252573AC-FEF7-4B0D-8D45-4329F3F5A290}" dt="2025-01-05T13:23:23.770" v="7" actId="1076"/>
          <ac:picMkLst>
            <pc:docMk/>
            <pc:sldMk cId="2959815855" sldId="281"/>
            <ac:picMk id="8" creationId="{00000000-0000-0000-0000-000000000000}"/>
          </ac:picMkLst>
        </pc:picChg>
        <pc:picChg chg="mod">
          <ac:chgData name="Ailsa Butler" userId="cbbe9297-d256-426d-94e1-c30aaef1383e" providerId="ADAL" clId="{252573AC-FEF7-4B0D-8D45-4329F3F5A290}" dt="2025-01-07T11:08:45.305" v="47" actId="1076"/>
          <ac:picMkLst>
            <pc:docMk/>
            <pc:sldMk cId="2959815855" sldId="281"/>
            <ac:picMk id="9" creationId="{00000000-0000-0000-0000-000000000000}"/>
          </ac:picMkLst>
        </pc:picChg>
        <pc:picChg chg="mod">
          <ac:chgData name="Ailsa Butler" userId="cbbe9297-d256-426d-94e1-c30aaef1383e" providerId="ADAL" clId="{252573AC-FEF7-4B0D-8D45-4329F3F5A290}" dt="2025-01-05T13:23:28.754" v="8" actId="1076"/>
          <ac:picMkLst>
            <pc:docMk/>
            <pc:sldMk cId="2959815855" sldId="281"/>
            <ac:picMk id="15" creationId="{49E5DFB7-526C-459E-8490-6F59045DB5A1}"/>
          </ac:picMkLst>
        </pc:picChg>
      </pc:sldChg>
      <pc:sldChg chg="modSp mod">
        <pc:chgData name="Ailsa Butler" userId="cbbe9297-d256-426d-94e1-c30aaef1383e" providerId="ADAL" clId="{252573AC-FEF7-4B0D-8D45-4329F3F5A290}" dt="2025-01-07T11:08:01.116" v="43" actId="1076"/>
        <pc:sldMkLst>
          <pc:docMk/>
          <pc:sldMk cId="168098063" sldId="284"/>
        </pc:sldMkLst>
        <pc:picChg chg="mod">
          <ac:chgData name="Ailsa Butler" userId="cbbe9297-d256-426d-94e1-c30aaef1383e" providerId="ADAL" clId="{252573AC-FEF7-4B0D-8D45-4329F3F5A290}" dt="2025-01-07T11:08:01.116" v="43" actId="1076"/>
          <ac:picMkLst>
            <pc:docMk/>
            <pc:sldMk cId="168098063" sldId="284"/>
            <ac:picMk id="14" creationId="{00000000-0000-0000-0000-000000000000}"/>
          </ac:picMkLst>
        </pc:picChg>
      </pc:sldChg>
      <pc:sldChg chg="addSp delSp modSp mod">
        <pc:chgData name="Ailsa Butler" userId="cbbe9297-d256-426d-94e1-c30aaef1383e" providerId="ADAL" clId="{252573AC-FEF7-4B0D-8D45-4329F3F5A290}" dt="2025-01-07T16:35:32.160" v="61" actId="1076"/>
        <pc:sldMkLst>
          <pc:docMk/>
          <pc:sldMk cId="234584573" sldId="285"/>
        </pc:sldMkLst>
        <pc:spChg chg="mod">
          <ac:chgData name="Ailsa Butler" userId="cbbe9297-d256-426d-94e1-c30aaef1383e" providerId="ADAL" clId="{252573AC-FEF7-4B0D-8D45-4329F3F5A290}" dt="2025-01-07T16:35:09.003" v="56" actId="1076"/>
          <ac:spMkLst>
            <pc:docMk/>
            <pc:sldMk cId="234584573" sldId="285"/>
            <ac:spMk id="19" creationId="{00000000-0000-0000-0000-000000000000}"/>
          </ac:spMkLst>
        </pc:spChg>
        <pc:spChg chg="mod">
          <ac:chgData name="Ailsa Butler" userId="cbbe9297-d256-426d-94e1-c30aaef1383e" providerId="ADAL" clId="{252573AC-FEF7-4B0D-8D45-4329F3F5A290}" dt="2025-01-07T16:35:24.954" v="60" actId="1076"/>
          <ac:spMkLst>
            <pc:docMk/>
            <pc:sldMk cId="234584573" sldId="285"/>
            <ac:spMk id="20" creationId="{00000000-0000-0000-0000-000000000000}"/>
          </ac:spMkLst>
        </pc:spChg>
        <pc:spChg chg="mod">
          <ac:chgData name="Ailsa Butler" userId="cbbe9297-d256-426d-94e1-c30aaef1383e" providerId="ADAL" clId="{252573AC-FEF7-4B0D-8D45-4329F3F5A290}" dt="2025-01-07T16:35:32.160" v="61" actId="1076"/>
          <ac:spMkLst>
            <pc:docMk/>
            <pc:sldMk cId="234584573" sldId="285"/>
            <ac:spMk id="24" creationId="{00000000-0000-0000-0000-000000000000}"/>
          </ac:spMkLst>
        </pc:spChg>
        <pc:spChg chg="add mod">
          <ac:chgData name="Ailsa Butler" userId="cbbe9297-d256-426d-94e1-c30aaef1383e" providerId="ADAL" clId="{252573AC-FEF7-4B0D-8D45-4329F3F5A290}" dt="2025-01-07T16:34:42.777" v="53" actId="1076"/>
          <ac:spMkLst>
            <pc:docMk/>
            <pc:sldMk cId="234584573" sldId="285"/>
            <ac:spMk id="25" creationId="{7CC9F1DC-15EB-4CA3-AE32-326ACBB917F5}"/>
          </ac:spMkLst>
        </pc:spChg>
        <pc:spChg chg="del">
          <ac:chgData name="Ailsa Butler" userId="cbbe9297-d256-426d-94e1-c30aaef1383e" providerId="ADAL" clId="{252573AC-FEF7-4B0D-8D45-4329F3F5A290}" dt="2025-01-07T16:34:46.263" v="54" actId="478"/>
          <ac:spMkLst>
            <pc:docMk/>
            <pc:sldMk cId="234584573" sldId="285"/>
            <ac:spMk id="26" creationId="{F0C3B405-602E-45C5-A225-E074A1E5AAF0}"/>
          </ac:spMkLst>
        </pc:spChg>
        <pc:grpChg chg="mod">
          <ac:chgData name="Ailsa Butler" userId="cbbe9297-d256-426d-94e1-c30aaef1383e" providerId="ADAL" clId="{252573AC-FEF7-4B0D-8D45-4329F3F5A290}" dt="2025-01-07T11:08:10.384" v="44" actId="1076"/>
          <ac:grpSpMkLst>
            <pc:docMk/>
            <pc:sldMk cId="234584573" sldId="285"/>
            <ac:grpSpMk id="9" creationId="{00000000-0000-0000-0000-000000000000}"/>
          </ac:grpSpMkLst>
        </pc:grpChg>
        <pc:picChg chg="mod">
          <ac:chgData name="Ailsa Butler" userId="cbbe9297-d256-426d-94e1-c30aaef1383e" providerId="ADAL" clId="{252573AC-FEF7-4B0D-8D45-4329F3F5A290}" dt="2025-01-07T11:08:15.557" v="45" actId="1076"/>
          <ac:picMkLst>
            <pc:docMk/>
            <pc:sldMk cId="234584573" sldId="285"/>
            <ac:picMk id="14" creationId="{00000000-0000-0000-0000-000000000000}"/>
          </ac:picMkLst>
        </pc:picChg>
        <pc:picChg chg="mod">
          <ac:chgData name="Ailsa Butler" userId="cbbe9297-d256-426d-94e1-c30aaef1383e" providerId="ADAL" clId="{252573AC-FEF7-4B0D-8D45-4329F3F5A290}" dt="2025-01-07T16:35:18.464" v="59" actId="14100"/>
          <ac:picMkLst>
            <pc:docMk/>
            <pc:sldMk cId="234584573" sldId="285"/>
            <ac:picMk id="21" creationId="{00000000-0000-0000-0000-000000000000}"/>
          </ac:picMkLst>
        </pc:picChg>
        <pc:picChg chg="mod">
          <ac:chgData name="Ailsa Butler" userId="cbbe9297-d256-426d-94e1-c30aaef1383e" providerId="ADAL" clId="{252573AC-FEF7-4B0D-8D45-4329F3F5A290}" dt="2025-01-07T16:35:12.108" v="57" actId="1076"/>
          <ac:picMkLst>
            <pc:docMk/>
            <pc:sldMk cId="234584573" sldId="285"/>
            <ac:picMk id="22" creationId="{00000000-0000-0000-0000-000000000000}"/>
          </ac:picMkLst>
        </pc:picChg>
        <pc:picChg chg="del">
          <ac:chgData name="Ailsa Butler" userId="cbbe9297-d256-426d-94e1-c30aaef1383e" providerId="ADAL" clId="{252573AC-FEF7-4B0D-8D45-4329F3F5A290}" dt="2025-01-06T11:58:03.998" v="36" actId="478"/>
          <ac:picMkLst>
            <pc:docMk/>
            <pc:sldMk cId="234584573" sldId="285"/>
            <ac:picMk id="23" creationId="{263FD5AB-0A3C-49E9-B3E0-DA919C0EEFB6}"/>
          </ac:picMkLst>
        </pc:picChg>
        <pc:picChg chg="del">
          <ac:chgData name="Ailsa Butler" userId="cbbe9297-d256-426d-94e1-c30aaef1383e" providerId="ADAL" clId="{252573AC-FEF7-4B0D-8D45-4329F3F5A290}" dt="2025-01-06T11:58:08.372" v="37" actId="478"/>
          <ac:picMkLst>
            <pc:docMk/>
            <pc:sldMk cId="234584573" sldId="285"/>
            <ac:picMk id="27" creationId="{3857EF24-3F49-42AA-9F49-EECC49C96FA0}"/>
          </ac:picMkLst>
        </pc:picChg>
        <pc:picChg chg="mod">
          <ac:chgData name="Ailsa Butler" userId="cbbe9297-d256-426d-94e1-c30aaef1383e" providerId="ADAL" clId="{252573AC-FEF7-4B0D-8D45-4329F3F5A290}" dt="2025-01-07T11:07:42.129" v="42" actId="1076"/>
          <ac:picMkLst>
            <pc:docMk/>
            <pc:sldMk cId="234584573" sldId="285"/>
            <ac:picMk id="32" creationId="{D6367152-0639-4022-B000-70AF64610512}"/>
          </ac:picMkLst>
        </pc:picChg>
      </pc:sldChg>
      <pc:sldChg chg="modSp mod">
        <pc:chgData name="Ailsa Butler" userId="cbbe9297-d256-426d-94e1-c30aaef1383e" providerId="ADAL" clId="{252573AC-FEF7-4B0D-8D45-4329F3F5A290}" dt="2025-01-07T11:09:20.778" v="51" actId="1076"/>
        <pc:sldMkLst>
          <pc:docMk/>
          <pc:sldMk cId="3139663307" sldId="286"/>
        </pc:sldMkLst>
        <pc:picChg chg="mod">
          <ac:chgData name="Ailsa Butler" userId="cbbe9297-d256-426d-94e1-c30aaef1383e" providerId="ADAL" clId="{252573AC-FEF7-4B0D-8D45-4329F3F5A290}" dt="2025-01-07T11:09:20.778" v="51" actId="1076"/>
          <ac:picMkLst>
            <pc:docMk/>
            <pc:sldMk cId="3139663307" sldId="286"/>
            <ac:picMk id="9" creationId="{00000000-0000-0000-0000-000000000000}"/>
          </ac:picMkLst>
        </pc:picChg>
        <pc:picChg chg="mod">
          <ac:chgData name="Ailsa Butler" userId="cbbe9297-d256-426d-94e1-c30aaef1383e" providerId="ADAL" clId="{252573AC-FEF7-4B0D-8D45-4329F3F5A290}" dt="2025-01-07T11:09:02.525" v="49" actId="1076"/>
          <ac:picMkLst>
            <pc:docMk/>
            <pc:sldMk cId="3139663307" sldId="286"/>
            <ac:picMk id="13" creationId="{C4F3AF13-B835-44A4-90C1-1890E0B9F25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Slide Image Placeholder 3"/>
          <p:cNvSpPr>
            <a:spLocks noGrp="1" noRot="1" noChangeAspect="1"/>
          </p:cNvSpPr>
          <p:nvPr>
            <p:ph type="sldImg" idx="2"/>
          </p:nvPr>
        </p:nvSpPr>
        <p:spPr>
          <a:xfrm>
            <a:off x="3606800" y="514350"/>
            <a:ext cx="1930400" cy="25717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1499660" y="3257550"/>
            <a:ext cx="6144683"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6"/>
          <p:cNvSpPr>
            <a:spLocks noGrp="1"/>
          </p:cNvSpPr>
          <p:nvPr>
            <p:ph type="sldNum" sz="quarter" idx="5"/>
          </p:nvPr>
        </p:nvSpPr>
        <p:spPr>
          <a:xfrm>
            <a:off x="8030501" y="6515100"/>
            <a:ext cx="1113499" cy="342900"/>
          </a:xfrm>
          <a:prstGeom prst="rect">
            <a:avLst/>
          </a:prstGeom>
        </p:spPr>
        <p:txBody>
          <a:bodyPr vert="horz" lIns="91440" tIns="45720" rIns="91440" bIns="45720" rtlCol="0" anchor="b"/>
          <a:lstStyle>
            <a:lvl1pPr algn="r">
              <a:defRPr sz="1200">
                <a:latin typeface="Source Sans Pro" pitchFamily="34" charset="0"/>
                <a:cs typeface="Arial" panose="020B0604020202020204" pitchFamily="34" charset="0"/>
              </a:defRPr>
            </a:lvl1pPr>
          </a:lstStyle>
          <a:p>
            <a:fld id="{49DD4D23-C98A-435E-AE88-9061F8349B02}" type="slidenum">
              <a:rPr lang="en-GB" smtClean="0"/>
              <a:pPr/>
              <a:t>‹#›</a:t>
            </a:fld>
            <a:endParaRPr lang="en-GB" dirty="0"/>
          </a:p>
        </p:txBody>
      </p:sp>
    </p:spTree>
    <p:extLst>
      <p:ext uri="{BB962C8B-B14F-4D97-AF65-F5344CB8AC3E}">
        <p14:creationId xmlns:p14="http://schemas.microsoft.com/office/powerpoint/2010/main" val="6100334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Source Sans Pro"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Source Sans Pro"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Source Sans Pro"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Source Sans Pro"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Source Sans Pro"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35332796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with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4" name="Picture Placeholder 6"/>
          <p:cNvSpPr>
            <a:spLocks noGrp="1"/>
          </p:cNvSpPr>
          <p:nvPr>
            <p:ph type="pic" sz="quarter" idx="10" hasCustomPrompt="1"/>
          </p:nvPr>
        </p:nvSpPr>
        <p:spPr>
          <a:xfrm>
            <a:off x="329804" y="2976000"/>
            <a:ext cx="4617000" cy="5088000"/>
          </a:xfrm>
          <a:solidFill>
            <a:schemeClr val="accent5"/>
          </a:solidFill>
        </p:spPr>
        <p:txBody>
          <a:bodyPr lIns="216000" tIns="108000"/>
          <a:lstStyle>
            <a:lvl1pPr marL="0" indent="0">
              <a:defRPr>
                <a:solidFill>
                  <a:schemeClr val="bg1"/>
                </a:solidFill>
                <a:latin typeface="+mn-lt"/>
              </a:defRPr>
            </a:lvl1pPr>
          </a:lstStyle>
          <a:p>
            <a:r>
              <a:rPr lang="en-GB" dirty="0"/>
              <a:t>Insert image here</a:t>
            </a:r>
          </a:p>
        </p:txBody>
      </p:sp>
      <p:sp>
        <p:nvSpPr>
          <p:cNvPr id="6"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a:t>Edit Master text styles</a:t>
            </a:r>
          </a:p>
        </p:txBody>
      </p:sp>
    </p:spTree>
    <p:extLst>
      <p:ext uri="{BB962C8B-B14F-4D97-AF65-F5344CB8AC3E}">
        <p14:creationId xmlns:p14="http://schemas.microsoft.com/office/powerpoint/2010/main" val="400545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Table Title">
    <p:spTree>
      <p:nvGrpSpPr>
        <p:cNvPr id="1" name=""/>
        <p:cNvGrpSpPr/>
        <p:nvPr/>
      </p:nvGrpSpPr>
      <p:grpSpPr>
        <a:xfrm>
          <a:off x="0" y="0"/>
          <a:ext cx="0" cy="0"/>
          <a:chOff x="0" y="0"/>
          <a:chExt cx="0" cy="0"/>
        </a:xfrm>
      </p:grpSpPr>
      <p:sp>
        <p:nvSpPr>
          <p:cNvPr id="2" name="Title 1"/>
          <p:cNvSpPr>
            <a:spLocks noGrp="1"/>
          </p:cNvSpPr>
          <p:nvPr>
            <p:ph type="title"/>
          </p:nvPr>
        </p:nvSpPr>
        <p:spPr>
          <a:xfrm>
            <a:off x="329804" y="1603200"/>
            <a:ext cx="4590000" cy="614400"/>
          </a:xfrm>
        </p:spPr>
        <p:txBody>
          <a:bodyPr anchor="t" anchorCtr="0"/>
          <a:lstStyle>
            <a:lvl1pPr>
              <a:defRPr sz="1500"/>
            </a:lvl1pPr>
          </a:lstStyle>
          <a:p>
            <a:r>
              <a:rPr lang="en-US"/>
              <a:t>Click to edit Master title style</a:t>
            </a:r>
            <a:endParaRPr lang="en-GB" dirty="0"/>
          </a:p>
        </p:txBody>
      </p:sp>
      <p:sp>
        <p:nvSpPr>
          <p:cNvPr id="8" name="Text Placeholder 5"/>
          <p:cNvSpPr>
            <a:spLocks noGrp="1"/>
          </p:cNvSpPr>
          <p:nvPr>
            <p:ph type="body" sz="quarter" idx="11"/>
          </p:nvPr>
        </p:nvSpPr>
        <p:spPr>
          <a:xfrm>
            <a:off x="329803" y="8216900"/>
            <a:ext cx="4632722" cy="499533"/>
          </a:xfrm>
        </p:spPr>
        <p:txBody>
          <a:bodyPr/>
          <a:lstStyle>
            <a:lvl1pPr>
              <a:spcBef>
                <a:spcPts val="0"/>
              </a:spcBef>
              <a:defRPr sz="1050"/>
            </a:lvl1pPr>
          </a:lstStyle>
          <a:p>
            <a:pPr lvl="0"/>
            <a:r>
              <a:rPr lang="en-US"/>
              <a:t>Edit Master text styles</a:t>
            </a:r>
          </a:p>
        </p:txBody>
      </p:sp>
      <p:pic>
        <p:nvPicPr>
          <p:cNvPr id="10" name="Picture 9"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7" name="Rectangle 6"/>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9772004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7577435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Image Only">
    <p:spTree>
      <p:nvGrpSpPr>
        <p:cNvPr id="1" name=""/>
        <p:cNvGrpSpPr/>
        <p:nvPr/>
      </p:nvGrpSpPr>
      <p:grpSpPr>
        <a:xfrm>
          <a:off x="0" y="0"/>
          <a:ext cx="0" cy="0"/>
          <a:chOff x="0" y="0"/>
          <a:chExt cx="0" cy="0"/>
        </a:xfrm>
      </p:grpSpPr>
      <p:sp>
        <p:nvSpPr>
          <p:cNvPr id="2" name="Picture Placeholder 6"/>
          <p:cNvSpPr>
            <a:spLocks noGrp="1"/>
          </p:cNvSpPr>
          <p:nvPr>
            <p:ph type="pic" sz="quarter" idx="10" hasCustomPrompt="1"/>
          </p:nvPr>
        </p:nvSpPr>
        <p:spPr>
          <a:xfrm>
            <a:off x="0" y="0"/>
            <a:ext cx="6858000" cy="9144000"/>
          </a:xfrm>
          <a:solidFill>
            <a:schemeClr val="accent5"/>
          </a:solidFill>
        </p:spPr>
        <p:txBody>
          <a:bodyPr lIns="432000" tIns="324000"/>
          <a:lstStyle>
            <a:lvl1pPr marL="0" indent="0">
              <a:defRPr>
                <a:solidFill>
                  <a:schemeClr val="bg1"/>
                </a:solidFill>
                <a:latin typeface="+mn-lt"/>
              </a:defRPr>
            </a:lvl1pPr>
          </a:lstStyle>
          <a:p>
            <a:r>
              <a:rPr lang="en-GB" dirty="0"/>
              <a:t>Insert image here</a:t>
            </a:r>
          </a:p>
        </p:txBody>
      </p:sp>
    </p:spTree>
    <p:extLst>
      <p:ext uri="{BB962C8B-B14F-4D97-AF65-F5344CB8AC3E}">
        <p14:creationId xmlns:p14="http://schemas.microsoft.com/office/powerpoint/2010/main" val="1671985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Divider Slide v1">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5" y="3799200"/>
            <a:ext cx="3144440" cy="27768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US" dirty="0"/>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89554" y="0"/>
            <a:ext cx="2868446"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4734652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Divider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061369"/>
            <a:ext cx="3348000" cy="749833"/>
          </a:xfrm>
        </p:spPr>
        <p:txBody>
          <a:bodyPr anchor="t" anchorCtr="0"/>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5" y="3799200"/>
            <a:ext cx="3144440" cy="2930400"/>
          </a:xfrm>
        </p:spPr>
        <p:txBody>
          <a:bodyPr/>
          <a:lstStyle>
            <a:lvl1pPr marL="0" indent="0" algn="l">
              <a:lnSpc>
                <a:spcPts val="1425"/>
              </a:lnSpc>
              <a:spcBef>
                <a:spcPts val="0"/>
              </a:spcBef>
              <a:buNone/>
              <a:defRPr sz="1350" b="0">
                <a:solidFill>
                  <a:schemeClr val="tx2"/>
                </a:solidFill>
                <a:latin typeface="+mn-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p>
        </p:txBody>
      </p:sp>
      <p:pic>
        <p:nvPicPr>
          <p:cNvPr id="7" name="Pictur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8" name="Rectangle 7"/>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2" name="Picture 11"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0" name="Rectangle 9"/>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1189715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2534407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Title Slide v2">
    <p:spTree>
      <p:nvGrpSpPr>
        <p:cNvPr id="1" name=""/>
        <p:cNvGrpSpPr/>
        <p:nvPr/>
      </p:nvGrpSpPr>
      <p:grpSpPr>
        <a:xfrm>
          <a:off x="0" y="0"/>
          <a:ext cx="0" cy="0"/>
          <a:chOff x="0" y="0"/>
          <a:chExt cx="0" cy="0"/>
        </a:xfrm>
      </p:grpSpPr>
      <p:sp>
        <p:nvSpPr>
          <p:cNvPr id="2" name="Title 1"/>
          <p:cNvSpPr>
            <a:spLocks noGrp="1"/>
          </p:cNvSpPr>
          <p:nvPr>
            <p:ph type="ctrTitle"/>
          </p:nvPr>
        </p:nvSpPr>
        <p:spPr>
          <a:xfrm>
            <a:off x="329804" y="283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45864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990105" y="-517"/>
            <a:ext cx="2282944" cy="9144000"/>
          </a:xfrm>
          <a:prstGeom prst="rect">
            <a:avLst/>
          </a:prstGeom>
        </p:spPr>
      </p:pic>
      <p:sp>
        <p:nvSpPr>
          <p:cNvPr id="9" name="Rectangle 8"/>
          <p:cNvSpPr/>
          <p:nvPr userDrawn="1"/>
        </p:nvSpPr>
        <p:spPr>
          <a:xfrm rot="18932974">
            <a:off x="4825288" y="7782128"/>
            <a:ext cx="371208" cy="659925"/>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4472368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le Slide v3">
    <p:spTree>
      <p:nvGrpSpPr>
        <p:cNvPr id="1" name=""/>
        <p:cNvGrpSpPr/>
        <p:nvPr/>
      </p:nvGrpSpPr>
      <p:grpSpPr>
        <a:xfrm>
          <a:off x="0" y="0"/>
          <a:ext cx="0" cy="0"/>
          <a:chOff x="0" y="0"/>
          <a:chExt cx="0" cy="0"/>
        </a:xfrm>
      </p:grpSpPr>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sp>
        <p:nvSpPr>
          <p:cNvPr id="6" name="Rectangle 5"/>
          <p:cNvSpPr/>
          <p:nvPr userDrawn="1"/>
        </p:nvSpPr>
        <p:spPr>
          <a:xfrm>
            <a:off x="2943000" y="0"/>
            <a:ext cx="3915000" cy="9144000"/>
          </a:xfrm>
          <a:prstGeom prst="rect">
            <a:avLst/>
          </a:prstGeom>
          <a:solidFill>
            <a:schemeClr val="tx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350" dirty="0"/>
          </a:p>
        </p:txBody>
      </p:sp>
      <p:sp>
        <p:nvSpPr>
          <p:cNvPr id="2" name="Title 1"/>
          <p:cNvSpPr>
            <a:spLocks noGrp="1"/>
          </p:cNvSpPr>
          <p:nvPr>
            <p:ph type="ctrTitle"/>
          </p:nvPr>
        </p:nvSpPr>
        <p:spPr>
          <a:xfrm>
            <a:off x="3456000" y="2619769"/>
            <a:ext cx="3267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456000" y="5114400"/>
            <a:ext cx="3034800" cy="1096800"/>
          </a:xfrm>
        </p:spPr>
        <p:txBody>
          <a:bodyPr/>
          <a:lstStyle>
            <a:lvl1pPr marL="0" indent="0" algn="l">
              <a:lnSpc>
                <a:spcPts val="1425"/>
              </a:lnSpc>
              <a:spcBef>
                <a:spcPts val="0"/>
              </a:spcBef>
              <a:buNone/>
              <a:defRPr sz="1350" b="1">
                <a:solidFill>
                  <a:schemeClr val="bg1"/>
                </a:solidFill>
                <a:latin typeface="+mj-lt"/>
              </a:defRPr>
            </a:lvl1pPr>
            <a:lvl2pPr marL="2381" indent="0" algn="l">
              <a:lnSpc>
                <a:spcPts val="1425"/>
              </a:lnSpc>
              <a:spcBef>
                <a:spcPts val="0"/>
              </a:spcBef>
              <a:buNone/>
              <a:defRPr sz="1350">
                <a:solidFill>
                  <a:schemeClr val="bg1"/>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5" name="Picture 4"/>
          <p:cNvPicPr>
            <a:picLocks noChangeAspect="1"/>
          </p:cNvPicPr>
          <p:nvPr userDrawn="1"/>
        </p:nvPicPr>
        <p:blipFill rotWithShape="1">
          <a:blip r:embed="rId2" cstate="print">
            <a:extLst>
              <a:ext uri="{28A0092B-C50C-407E-A947-70E740481C1C}">
                <a14:useLocalDpi xmlns:a14="http://schemas.microsoft.com/office/drawing/2010/main" val="0"/>
              </a:ext>
            </a:extLst>
          </a:blip>
          <a:srcRect t="11808" b="16524"/>
          <a:stretch/>
        </p:blipFill>
        <p:spPr>
          <a:xfrm>
            <a:off x="1555266" y="0"/>
            <a:ext cx="2082835" cy="9144000"/>
          </a:xfrm>
          <a:prstGeom prst="rect">
            <a:avLst/>
          </a:prstGeom>
        </p:spPr>
      </p:pic>
      <p:pic>
        <p:nvPicPr>
          <p:cNvPr id="10" name="Picture 9"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30435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itle Slide v4">
    <p:spTree>
      <p:nvGrpSpPr>
        <p:cNvPr id="1" name=""/>
        <p:cNvGrpSpPr/>
        <p:nvPr/>
      </p:nvGrpSpPr>
      <p:grpSpPr>
        <a:xfrm>
          <a:off x="0" y="0"/>
          <a:ext cx="0" cy="0"/>
          <a:chOff x="0" y="0"/>
          <a:chExt cx="0" cy="0"/>
        </a:xfrm>
      </p:grpSpPr>
      <p:sp>
        <p:nvSpPr>
          <p:cNvPr id="2" name="Title 1"/>
          <p:cNvSpPr>
            <a:spLocks noGrp="1"/>
          </p:cNvSpPr>
          <p:nvPr>
            <p:ph type="ctrTitle"/>
          </p:nvPr>
        </p:nvSpPr>
        <p:spPr>
          <a:xfrm>
            <a:off x="329804" y="4750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6304800"/>
            <a:ext cx="33480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19939" y="0"/>
            <a:ext cx="3211830" cy="9144000"/>
          </a:xfrm>
          <a:prstGeom prst="rect">
            <a:avLst/>
          </a:prstGeom>
        </p:spPr>
      </p:pic>
      <p:sp>
        <p:nvSpPr>
          <p:cNvPr id="9" name="Rectangle 8"/>
          <p:cNvSpPr/>
          <p:nvPr userDrawn="1"/>
        </p:nvSpPr>
        <p:spPr>
          <a:xfrm rot="18931217">
            <a:off x="4697665" y="7318394"/>
            <a:ext cx="628855" cy="1117964"/>
          </a:xfrm>
          <a:prstGeom prst="rect">
            <a:avLst/>
          </a:prstGeom>
          <a:solidFill>
            <a:schemeClr val="bg2"/>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13" name="Picture 12"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1" name="Rectangle 10"/>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6207166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329804" y="1726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4071600" y="18792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108304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Slide with Small Image">
    <p:spTree>
      <p:nvGrpSpPr>
        <p:cNvPr id="1" name=""/>
        <p:cNvGrpSpPr/>
        <p:nvPr/>
      </p:nvGrpSpPr>
      <p:grpSpPr>
        <a:xfrm>
          <a:off x="0" y="0"/>
          <a:ext cx="0" cy="0"/>
          <a:chOff x="0" y="0"/>
          <a:chExt cx="0" cy="0"/>
        </a:xfrm>
      </p:grpSpPr>
      <p:sp>
        <p:nvSpPr>
          <p:cNvPr id="2" name="Title 1"/>
          <p:cNvSpPr>
            <a:spLocks noGrp="1"/>
          </p:cNvSpPr>
          <p:nvPr>
            <p:ph type="ctrTitle"/>
          </p:nvPr>
        </p:nvSpPr>
        <p:spPr>
          <a:xfrm>
            <a:off x="329804" y="3598969"/>
            <a:ext cx="3088397"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5277600"/>
            <a:ext cx="3088397"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sp>
        <p:nvSpPr>
          <p:cNvPr id="8" name="TextBox 7"/>
          <p:cNvSpPr txBox="1"/>
          <p:nvPr userDrawn="1"/>
        </p:nvSpPr>
        <p:spPr>
          <a:xfrm>
            <a:off x="329805" y="7593601"/>
            <a:ext cx="1610729" cy="1231107"/>
          </a:xfrm>
          <a:prstGeom prst="rect">
            <a:avLst/>
          </a:prstGeom>
          <a:noFill/>
        </p:spPr>
        <p:txBody>
          <a:bodyPr wrap="none" lIns="0" tIns="0" rIns="0" bIns="0" rtlCol="0">
            <a:noAutofit/>
          </a:bodyPr>
          <a:lstStyle/>
          <a:p>
            <a:pPr>
              <a:lnSpc>
                <a:spcPts val="1500"/>
              </a:lnSpc>
            </a:pPr>
            <a:r>
              <a:rPr lang="en-GB" sz="1350" spc="-23" baseline="0" dirty="0">
                <a:solidFill>
                  <a:schemeClr val="tx2"/>
                </a:solidFill>
                <a:latin typeface="+mn-lt"/>
              </a:rPr>
              <a:t>Trusted evidence.</a:t>
            </a:r>
          </a:p>
          <a:p>
            <a:pPr>
              <a:lnSpc>
                <a:spcPts val="1500"/>
              </a:lnSpc>
            </a:pPr>
            <a:r>
              <a:rPr lang="en-GB" sz="1350" spc="-23" baseline="0" dirty="0">
                <a:solidFill>
                  <a:schemeClr val="tx2"/>
                </a:solidFill>
                <a:latin typeface="+mn-lt"/>
              </a:rPr>
              <a:t>Informed decisions.</a:t>
            </a:r>
          </a:p>
          <a:p>
            <a:pPr>
              <a:lnSpc>
                <a:spcPts val="1500"/>
              </a:lnSpc>
            </a:pPr>
            <a:r>
              <a:rPr lang="en-GB" sz="1350" spc="-23" baseline="0" dirty="0">
                <a:solidFill>
                  <a:schemeClr val="bg2"/>
                </a:solidFill>
                <a:latin typeface="+mn-lt"/>
              </a:rPr>
              <a:t>Better health.</a:t>
            </a:r>
          </a:p>
        </p:txBody>
      </p:sp>
      <p:pic>
        <p:nvPicPr>
          <p:cNvPr id="9" name="Picture 8"/>
          <p:cNvPicPr>
            <a:picLocks noChangeAspect="1"/>
          </p:cNvPicPr>
          <p:nvPr userDrawn="1"/>
        </p:nvPicPr>
        <p:blipFill rotWithShape="1">
          <a:blip r:embed="rId2" cstate="print">
            <a:extLst>
              <a:ext uri="{28A0092B-C50C-407E-A947-70E740481C1C}">
                <a14:useLocalDpi xmlns:a14="http://schemas.microsoft.com/office/drawing/2010/main" val="0"/>
              </a:ext>
            </a:extLst>
          </a:blip>
          <a:srcRect l="37863"/>
          <a:stretch/>
        </p:blipFill>
        <p:spPr>
          <a:xfrm>
            <a:off x="4150520" y="0"/>
            <a:ext cx="2340735" cy="9144000"/>
          </a:xfrm>
          <a:prstGeom prst="rect">
            <a:avLst/>
          </a:prstGeom>
        </p:spPr>
      </p:pic>
      <p:sp>
        <p:nvSpPr>
          <p:cNvPr id="7" name="Picture Placeholder 6"/>
          <p:cNvSpPr>
            <a:spLocks noGrp="1"/>
          </p:cNvSpPr>
          <p:nvPr>
            <p:ph type="pic" sz="quarter" idx="10" hasCustomPrompt="1"/>
          </p:nvPr>
        </p:nvSpPr>
        <p:spPr>
          <a:xfrm>
            <a:off x="3483000" y="1766400"/>
            <a:ext cx="3375000" cy="4512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pic>
        <p:nvPicPr>
          <p:cNvPr id="11" name="Picture 10" descr="Cochrane_UK_Logo_RGB.pn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12" name="Rectangle 11"/>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3089529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Title Slide with Large Image v2">
    <p:spTree>
      <p:nvGrpSpPr>
        <p:cNvPr id="1" name=""/>
        <p:cNvGrpSpPr/>
        <p:nvPr/>
      </p:nvGrpSpPr>
      <p:grpSpPr>
        <a:xfrm>
          <a:off x="0" y="0"/>
          <a:ext cx="0" cy="0"/>
          <a:chOff x="0" y="0"/>
          <a:chExt cx="0" cy="0"/>
        </a:xfrm>
      </p:grpSpPr>
      <p:sp>
        <p:nvSpPr>
          <p:cNvPr id="7" name="Picture Placeholder 6"/>
          <p:cNvSpPr>
            <a:spLocks noGrp="1"/>
          </p:cNvSpPr>
          <p:nvPr>
            <p:ph type="pic" sz="quarter" idx="10" hasCustomPrompt="1"/>
          </p:nvPr>
        </p:nvSpPr>
        <p:spPr>
          <a:xfrm>
            <a:off x="0" y="3336000"/>
            <a:ext cx="6858000" cy="5808000"/>
          </a:xfrm>
          <a:solidFill>
            <a:schemeClr val="accent5"/>
          </a:solidFill>
        </p:spPr>
        <p:txBody>
          <a:bodyPr lIns="432000" tIns="108000"/>
          <a:lstStyle>
            <a:lvl1pPr marL="0" indent="0">
              <a:defRPr>
                <a:solidFill>
                  <a:schemeClr val="bg1"/>
                </a:solidFill>
                <a:latin typeface="+mn-lt"/>
              </a:defRPr>
            </a:lvl1pPr>
          </a:lstStyle>
          <a:p>
            <a:r>
              <a:rPr lang="en-GB" dirty="0"/>
              <a:t>Insert image here</a:t>
            </a:r>
          </a:p>
        </p:txBody>
      </p:sp>
      <p:sp>
        <p:nvSpPr>
          <p:cNvPr id="2" name="Title 1"/>
          <p:cNvSpPr>
            <a:spLocks noGrp="1"/>
          </p:cNvSpPr>
          <p:nvPr>
            <p:ph type="ctrTitle"/>
          </p:nvPr>
        </p:nvSpPr>
        <p:spPr>
          <a:xfrm>
            <a:off x="329804" y="4558969"/>
            <a:ext cx="3348000" cy="1441033"/>
          </a:xfrm>
        </p:spPr>
        <p:txBody>
          <a:bodyPr/>
          <a:lstStyle>
            <a:lvl1pPr algn="l">
              <a:lnSpc>
                <a:spcPts val="2850"/>
              </a:lnSpc>
              <a:defRPr/>
            </a:lvl1pPr>
          </a:lstStyle>
          <a:p>
            <a:r>
              <a:rPr lang="en-US"/>
              <a:t>Click to edit Master title style</a:t>
            </a:r>
            <a:endParaRPr lang="en-GB" dirty="0"/>
          </a:p>
        </p:txBody>
      </p:sp>
      <p:sp>
        <p:nvSpPr>
          <p:cNvPr id="3" name="Subtitle 2"/>
          <p:cNvSpPr>
            <a:spLocks noGrp="1"/>
          </p:cNvSpPr>
          <p:nvPr>
            <p:ph type="subTitle" idx="1"/>
          </p:nvPr>
        </p:nvSpPr>
        <p:spPr>
          <a:xfrm>
            <a:off x="329804" y="6170400"/>
            <a:ext cx="2494800" cy="1096800"/>
          </a:xfrm>
        </p:spPr>
        <p:txBody>
          <a:bodyPr/>
          <a:lstStyle>
            <a:lvl1pPr marL="0" indent="0" algn="l">
              <a:lnSpc>
                <a:spcPts val="1425"/>
              </a:lnSpc>
              <a:spcBef>
                <a:spcPts val="0"/>
              </a:spcBef>
              <a:buNone/>
              <a:defRPr sz="1350" b="1">
                <a:solidFill>
                  <a:schemeClr val="tx2"/>
                </a:solidFill>
                <a:latin typeface="+mj-lt"/>
              </a:defRPr>
            </a:lvl1pPr>
            <a:lvl2pPr marL="2381" indent="0" algn="l">
              <a:lnSpc>
                <a:spcPts val="1425"/>
              </a:lnSpc>
              <a:spcBef>
                <a:spcPts val="0"/>
              </a:spcBef>
              <a:buNone/>
              <a:defRPr sz="1350">
                <a:solidFill>
                  <a:schemeClr val="tx2"/>
                </a:solidFill>
                <a:latin typeface="+mj-lt"/>
              </a:defRPr>
            </a:lvl2pPr>
            <a:lvl3pPr marL="685784" indent="0" algn="ctr">
              <a:buNone/>
              <a:defRPr>
                <a:solidFill>
                  <a:schemeClr val="tx1">
                    <a:tint val="75000"/>
                  </a:schemeClr>
                </a:solidFill>
              </a:defRPr>
            </a:lvl3pPr>
            <a:lvl4pPr marL="1028675" indent="0" algn="ctr">
              <a:buNone/>
              <a:defRPr>
                <a:solidFill>
                  <a:schemeClr val="tx1">
                    <a:tint val="75000"/>
                  </a:schemeClr>
                </a:solidFill>
              </a:defRPr>
            </a:lvl4pPr>
            <a:lvl5pPr marL="1371566" indent="0" algn="ctr">
              <a:buNone/>
              <a:defRPr>
                <a:solidFill>
                  <a:schemeClr val="tx1">
                    <a:tint val="75000"/>
                  </a:schemeClr>
                </a:solidFill>
              </a:defRPr>
            </a:lvl5pPr>
            <a:lvl6pPr marL="1714457" indent="0" algn="ctr">
              <a:buNone/>
              <a:defRPr>
                <a:solidFill>
                  <a:schemeClr val="tx1">
                    <a:tint val="75000"/>
                  </a:schemeClr>
                </a:solidFill>
              </a:defRPr>
            </a:lvl6pPr>
            <a:lvl7pPr marL="2057349" indent="0" algn="ctr">
              <a:buNone/>
              <a:defRPr>
                <a:solidFill>
                  <a:schemeClr val="tx1">
                    <a:tint val="75000"/>
                  </a:schemeClr>
                </a:solidFill>
              </a:defRPr>
            </a:lvl7pPr>
            <a:lvl8pPr marL="2400240" indent="0" algn="ctr">
              <a:buNone/>
              <a:defRPr>
                <a:solidFill>
                  <a:schemeClr val="tx1">
                    <a:tint val="75000"/>
                  </a:schemeClr>
                </a:solidFill>
              </a:defRPr>
            </a:lvl8pPr>
            <a:lvl9pPr marL="2743132" indent="0" algn="ctr">
              <a:buNone/>
              <a:defRPr>
                <a:solidFill>
                  <a:schemeClr val="tx1">
                    <a:tint val="75000"/>
                  </a:schemeClr>
                </a:solidFill>
              </a:defRPr>
            </a:lvl9pPr>
          </a:lstStyle>
          <a:p>
            <a:r>
              <a:rPr lang="en-US"/>
              <a:t>Click to edit Master subtitle style</a:t>
            </a:r>
            <a:endParaRPr lang="en-GB" dirty="0"/>
          </a:p>
        </p:txBody>
      </p:sp>
      <p:pic>
        <p:nvPicPr>
          <p:cNvPr id="11" name="Picture 10" descr="Cochrane_UK_Logo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2168" y="568452"/>
            <a:ext cx="853627" cy="516216"/>
          </a:xfrm>
          <a:prstGeom prst="rect">
            <a:avLst/>
          </a:prstGeom>
          <a:ln>
            <a:noFill/>
          </a:ln>
        </p:spPr>
      </p:pic>
      <p:sp>
        <p:nvSpPr>
          <p:cNvPr id="9" name="Rectangle 8"/>
          <p:cNvSpPr/>
          <p:nvPr userDrawn="1"/>
        </p:nvSpPr>
        <p:spPr>
          <a:xfrm>
            <a:off x="1446606" y="570509"/>
            <a:ext cx="855737" cy="525232"/>
          </a:xfrm>
          <a:prstGeom prst="rect">
            <a:avLst/>
          </a:prstGeom>
          <a:solidFill>
            <a:schemeClr val="accent5"/>
          </a:solidFill>
          <a:ln w="31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900" dirty="0"/>
              <a:t>Other logo</a:t>
            </a:r>
          </a:p>
        </p:txBody>
      </p:sp>
    </p:spTree>
    <p:extLst>
      <p:ext uri="{BB962C8B-B14F-4D97-AF65-F5344CB8AC3E}">
        <p14:creationId xmlns:p14="http://schemas.microsoft.com/office/powerpoint/2010/main" val="2648303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4121083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6105114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29804" y="1756800"/>
            <a:ext cx="4590000" cy="843784"/>
          </a:xfrm>
          <a:prstGeom prst="rect">
            <a:avLst/>
          </a:prstGeom>
        </p:spPr>
        <p:txBody>
          <a:bodyPr vert="horz" lIns="0" tIns="0" rIns="0" bIns="0" rtlCol="0" anchor="b" anchorCtr="0">
            <a:noAutofit/>
          </a:bodyPr>
          <a:lstStyle/>
          <a:p>
            <a:r>
              <a:rPr lang="en-US"/>
              <a:t>Click to edit Master title style</a:t>
            </a:r>
            <a:endParaRPr lang="en-GB" dirty="0"/>
          </a:p>
        </p:txBody>
      </p:sp>
      <p:sp>
        <p:nvSpPr>
          <p:cNvPr id="3" name="Text Placeholder 2"/>
          <p:cNvSpPr>
            <a:spLocks noGrp="1"/>
          </p:cNvSpPr>
          <p:nvPr>
            <p:ph type="body" idx="1"/>
          </p:nvPr>
        </p:nvSpPr>
        <p:spPr>
          <a:xfrm>
            <a:off x="329804" y="3033600"/>
            <a:ext cx="4590000" cy="5212800"/>
          </a:xfrm>
          <a:prstGeom prst="rect">
            <a:avLst/>
          </a:prstGeom>
        </p:spPr>
        <p:txBody>
          <a:bodyPr vert="horz" lIns="0" tIns="0" rIns="0" bIns="0" rtlCol="0">
            <a:no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pic>
        <p:nvPicPr>
          <p:cNvPr id="7" name="Picture 6"/>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5365242" y="0"/>
            <a:ext cx="1492758" cy="9144000"/>
          </a:xfrm>
          <a:prstGeom prst="rect">
            <a:avLst/>
          </a:prstGeom>
        </p:spPr>
      </p:pic>
    </p:spTree>
    <p:extLst>
      <p:ext uri="{BB962C8B-B14F-4D97-AF65-F5344CB8AC3E}">
        <p14:creationId xmlns:p14="http://schemas.microsoft.com/office/powerpoint/2010/main" val="1071066575"/>
      </p:ext>
    </p:extLst>
  </p:cSld>
  <p:clrMap bg1="lt1" tx1="dk1" bg2="lt2" tx2="dk2" accent1="accent1" accent2="accent2" accent3="accent3" accent4="accent4" accent5="accent5" accent6="accent6" hlink="hlink" folHlink="folHlink"/>
  <p:sldLayoutIdLst>
    <p:sldLayoutId id="2147483649" r:id="rId1"/>
    <p:sldLayoutId id="2147483658" r:id="rId2"/>
    <p:sldLayoutId id="2147483659" r:id="rId3"/>
    <p:sldLayoutId id="2147483660" r:id="rId4"/>
    <p:sldLayoutId id="2147483661" r:id="rId5"/>
    <p:sldLayoutId id="2147483662" r:id="rId6"/>
    <p:sldLayoutId id="2147483663" r:id="rId7"/>
    <p:sldLayoutId id="2147483650" r:id="rId8"/>
    <p:sldLayoutId id="2147483656" r:id="rId9"/>
    <p:sldLayoutId id="2147483664" r:id="rId10"/>
    <p:sldLayoutId id="2147483657" r:id="rId11"/>
    <p:sldLayoutId id="2147483654" r:id="rId12"/>
    <p:sldLayoutId id="2147483665" r:id="rId13"/>
    <p:sldLayoutId id="2147483666" r:id="rId14"/>
    <p:sldLayoutId id="2147483667" r:id="rId15"/>
    <p:sldLayoutId id="2147483655" r:id="rId16"/>
  </p:sldLayoutIdLst>
  <p:txStyles>
    <p:titleStyle>
      <a:lvl1pPr algn="l" defTabSz="685784" rtl="0" eaLnBrk="1" latinLnBrk="0" hangingPunct="1">
        <a:spcBef>
          <a:spcPct val="0"/>
        </a:spcBef>
        <a:buNone/>
        <a:defRPr sz="2700" b="1" kern="1200" spc="-30" baseline="0">
          <a:solidFill>
            <a:schemeClr val="bg2"/>
          </a:solidFill>
          <a:latin typeface="+mj-lt"/>
          <a:ea typeface="+mj-ea"/>
          <a:cs typeface="+mj-cs"/>
        </a:defRPr>
      </a:lvl1pPr>
    </p:titleStyle>
    <p:bodyStyle>
      <a:lvl1pPr marL="0" indent="0" algn="l" defTabSz="685784" rtl="0" eaLnBrk="1" latinLnBrk="0" hangingPunct="1">
        <a:spcBef>
          <a:spcPts val="851"/>
        </a:spcBef>
        <a:spcAft>
          <a:spcPts val="0"/>
        </a:spcAft>
        <a:buClr>
          <a:schemeClr val="bg2"/>
        </a:buClr>
        <a:buFont typeface="Arial" pitchFamily="34" charset="0"/>
        <a:buNone/>
        <a:defRPr sz="1500" kern="1200" spc="-15" baseline="0">
          <a:solidFill>
            <a:schemeClr val="tx2"/>
          </a:solidFill>
          <a:latin typeface="+mj-lt"/>
          <a:ea typeface="+mn-ea"/>
          <a:cs typeface="+mn-cs"/>
        </a:defRPr>
      </a:lvl1pPr>
      <a:lvl2pPr marL="134538" indent="-134538" algn="l" defTabSz="685784" rtl="0" eaLnBrk="1" latinLnBrk="0" hangingPunct="1">
        <a:spcBef>
          <a:spcPts val="851"/>
        </a:spcBef>
        <a:spcAft>
          <a:spcPts val="0"/>
        </a:spcAft>
        <a:buClr>
          <a:schemeClr val="bg2"/>
        </a:buClr>
        <a:buFont typeface="Arial" pitchFamily="34" charset="0"/>
        <a:buChar char="•"/>
        <a:defRPr sz="1500" kern="1200" spc="-15" baseline="0">
          <a:solidFill>
            <a:schemeClr val="tx2"/>
          </a:solidFill>
          <a:latin typeface="+mj-lt"/>
          <a:ea typeface="+mn-ea"/>
          <a:cs typeface="+mn-cs"/>
        </a:defRPr>
      </a:lvl2pPr>
      <a:lvl3pPr marL="291696" indent="-11906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3pPr>
      <a:lvl4pPr marL="459570" indent="-146444" algn="l" defTabSz="685784" rtl="0" eaLnBrk="1" latinLnBrk="0" hangingPunct="1">
        <a:spcBef>
          <a:spcPts val="425"/>
        </a:spcBef>
        <a:buClr>
          <a:schemeClr val="bg2"/>
        </a:buClr>
        <a:buFont typeface="Arial" pitchFamily="34" charset="0"/>
        <a:buChar char="•"/>
        <a:defRPr sz="1350" kern="1200" spc="-15" baseline="0">
          <a:solidFill>
            <a:schemeClr val="tx2"/>
          </a:solidFill>
          <a:latin typeface="+mj-lt"/>
          <a:ea typeface="+mn-ea"/>
          <a:cs typeface="+mn-cs"/>
        </a:defRPr>
      </a:lvl4pPr>
      <a:lvl5pPr marL="636969" indent="-140490" algn="l" defTabSz="685784" rtl="0" eaLnBrk="1" latinLnBrk="0" hangingPunct="1">
        <a:spcBef>
          <a:spcPts val="425"/>
        </a:spcBef>
        <a:buClr>
          <a:schemeClr val="bg2"/>
        </a:buClr>
        <a:buFont typeface="Source Sans Pro" pitchFamily="34" charset="0"/>
        <a:buChar char="–"/>
        <a:defRPr sz="1350" kern="1200" spc="-15" baseline="0">
          <a:solidFill>
            <a:schemeClr val="tx2"/>
          </a:solidFill>
          <a:latin typeface="+mj-lt"/>
          <a:ea typeface="+mn-ea"/>
          <a:cs typeface="+mn-cs"/>
        </a:defRPr>
      </a:lvl5pPr>
      <a:lvl6pPr marL="1885903"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itchFamily="34" charset="0"/>
        <a:buChar char="•"/>
        <a:defRPr sz="1500" kern="1200">
          <a:solidFill>
            <a:schemeClr val="tx1"/>
          </a:solidFill>
          <a:latin typeface="+mn-lt"/>
          <a:ea typeface="+mn-ea"/>
          <a:cs typeface="+mn-cs"/>
        </a:defRPr>
      </a:lvl9pPr>
    </p:bodyStyle>
    <p:otherStyle>
      <a:defPPr>
        <a:defRPr lang="en-US"/>
      </a:defPPr>
      <a:lvl1pPr marL="0" algn="l" defTabSz="685784" rtl="0" eaLnBrk="1" latinLnBrk="0" hangingPunct="1">
        <a:defRPr sz="1350" kern="1200">
          <a:solidFill>
            <a:schemeClr val="tx1"/>
          </a:solidFill>
          <a:latin typeface="+mn-lt"/>
          <a:ea typeface="+mn-ea"/>
          <a:cs typeface="+mn-cs"/>
        </a:defRPr>
      </a:lvl1pPr>
      <a:lvl2pPr marL="342892" algn="l" defTabSz="685784" rtl="0" eaLnBrk="1" latinLnBrk="0" hangingPunct="1">
        <a:defRPr sz="1350" kern="1200">
          <a:solidFill>
            <a:schemeClr val="tx1"/>
          </a:solidFill>
          <a:latin typeface="+mn-lt"/>
          <a:ea typeface="+mn-ea"/>
          <a:cs typeface="+mn-cs"/>
        </a:defRPr>
      </a:lvl2pPr>
      <a:lvl3pPr marL="685784" algn="l" defTabSz="685784" rtl="0" eaLnBrk="1" latinLnBrk="0" hangingPunct="1">
        <a:defRPr sz="1350" kern="1200">
          <a:solidFill>
            <a:schemeClr val="tx1"/>
          </a:solidFill>
          <a:latin typeface="+mn-lt"/>
          <a:ea typeface="+mn-ea"/>
          <a:cs typeface="+mn-cs"/>
        </a:defRPr>
      </a:lvl3pPr>
      <a:lvl4pPr marL="1028675" algn="l" defTabSz="685784" rtl="0" eaLnBrk="1" latinLnBrk="0" hangingPunct="1">
        <a:defRPr sz="1350" kern="1200">
          <a:solidFill>
            <a:schemeClr val="tx1"/>
          </a:solidFill>
          <a:latin typeface="+mn-lt"/>
          <a:ea typeface="+mn-ea"/>
          <a:cs typeface="+mn-cs"/>
        </a:defRPr>
      </a:lvl4pPr>
      <a:lvl5pPr marL="1371566" algn="l" defTabSz="685784" rtl="0" eaLnBrk="1" latinLnBrk="0" hangingPunct="1">
        <a:defRPr sz="1350" kern="1200">
          <a:solidFill>
            <a:schemeClr val="tx1"/>
          </a:solidFill>
          <a:latin typeface="+mn-lt"/>
          <a:ea typeface="+mn-ea"/>
          <a:cs typeface="+mn-cs"/>
        </a:defRPr>
      </a:lvl5pPr>
      <a:lvl6pPr marL="1714457" algn="l" defTabSz="685784" rtl="0" eaLnBrk="1" latinLnBrk="0" hangingPunct="1">
        <a:defRPr sz="1350" kern="1200">
          <a:solidFill>
            <a:schemeClr val="tx1"/>
          </a:solidFill>
          <a:latin typeface="+mn-lt"/>
          <a:ea typeface="+mn-ea"/>
          <a:cs typeface="+mn-cs"/>
        </a:defRPr>
      </a:lvl6pPr>
      <a:lvl7pPr marL="2057349" algn="l" defTabSz="685784" rtl="0" eaLnBrk="1" latinLnBrk="0" hangingPunct="1">
        <a:defRPr sz="1350" kern="1200">
          <a:solidFill>
            <a:schemeClr val="tx1"/>
          </a:solidFill>
          <a:latin typeface="+mn-lt"/>
          <a:ea typeface="+mn-ea"/>
          <a:cs typeface="+mn-cs"/>
        </a:defRPr>
      </a:lvl7pPr>
      <a:lvl8pPr marL="2400240" algn="l" defTabSz="685784" rtl="0" eaLnBrk="1" latinLnBrk="0" hangingPunct="1">
        <a:defRPr sz="1350" kern="1200">
          <a:solidFill>
            <a:schemeClr val="tx1"/>
          </a:solidFill>
          <a:latin typeface="+mn-lt"/>
          <a:ea typeface="+mn-ea"/>
          <a:cs typeface="+mn-cs"/>
        </a:defRPr>
      </a:lvl8pPr>
      <a:lvl9pPr marL="2743132" algn="l" defTabSz="685784"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hyperlink" Target="https://www.cebm.ox.ac.uk/research/electronic-cigarettes-for-smoking-cessation-cochrane-living-systematic-review-1" TargetMode="External"/><Relationship Id="rId7" Type="http://schemas.openxmlformats.org/officeDocument/2006/relationships/image" Target="../media/image11.png"/><Relationship Id="rId2" Type="http://schemas.openxmlformats.org/officeDocument/2006/relationships/hyperlink" Target="https://www.cochranelibrary.com/cdsr/doi/10.1002/14651858.CD016058.pub2" TargetMode="External"/><Relationship Id="rId1" Type="http://schemas.openxmlformats.org/officeDocument/2006/relationships/slideLayout" Target="../slideLayouts/slideLayout16.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jpeg"/></Relationships>
</file>

<file path=ppt/slides/_rels/slide2.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9.png"/><Relationship Id="rId7" Type="http://schemas.openxmlformats.org/officeDocument/2006/relationships/image" Target="../media/image15.pn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4.png"/><Relationship Id="rId5" Type="http://schemas.openxmlformats.org/officeDocument/2006/relationships/image" Target="../media/image11.png"/><Relationship Id="rId10" Type="http://schemas.openxmlformats.org/officeDocument/2006/relationships/hyperlink" Target="https://www.cochranelibrary.com/cdsr/doi/10.1002/14651858.CD016058.pub2" TargetMode="External"/><Relationship Id="rId4" Type="http://schemas.openxmlformats.org/officeDocument/2006/relationships/image" Target="../media/image10.png"/><Relationship Id="rId9" Type="http://schemas.openxmlformats.org/officeDocument/2006/relationships/image" Target="../media/image13.jpe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8.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jpe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3.jpeg"/><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2.png"/><Relationship Id="rId2" Type="http://schemas.openxmlformats.org/officeDocument/2006/relationships/image" Target="../media/image8.png"/><Relationship Id="rId1" Type="http://schemas.openxmlformats.org/officeDocument/2006/relationships/slideLayout" Target="../slideLayouts/slideLayout12.xml"/><Relationship Id="rId6" Type="http://schemas.openxmlformats.org/officeDocument/2006/relationships/image" Target="../media/image13.jpeg"/><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5863" y="742855"/>
            <a:ext cx="6424948" cy="754053"/>
          </a:xfrm>
          <a:prstGeom prst="rect">
            <a:avLst/>
          </a:prstGeom>
          <a:noFill/>
        </p:spPr>
        <p:txBody>
          <a:bodyPr wrap="square" rtlCol="0">
            <a:spAutoFit/>
          </a:bodyPr>
          <a:lstStyle/>
          <a:p>
            <a:pPr>
              <a:spcAft>
                <a:spcPts val="600"/>
              </a:spcAft>
            </a:pPr>
            <a:r>
              <a:rPr lang="en-GB" sz="2400" b="1" dirty="0">
                <a:solidFill>
                  <a:srgbClr val="7030A0"/>
                </a:solidFill>
                <a:latin typeface="Arial" panose="020B0604020202020204" pitchFamily="34" charset="0"/>
                <a:cs typeface="Arial" panose="020B0604020202020204" pitchFamily="34" charset="0"/>
              </a:rPr>
              <a:t>Interventions for quitting vaping</a:t>
            </a:r>
          </a:p>
          <a:p>
            <a:pPr>
              <a:spcAft>
                <a:spcPts val="600"/>
              </a:spcAft>
            </a:pPr>
            <a:r>
              <a:rPr lang="en-GB" sz="1400" b="1" dirty="0">
                <a:solidFill>
                  <a:srgbClr val="7030A0"/>
                </a:solidFill>
                <a:latin typeface="Arial" panose="020B0604020202020204" pitchFamily="34" charset="0"/>
                <a:cs typeface="Arial" panose="020B0604020202020204" pitchFamily="34" charset="0"/>
              </a:rPr>
              <a:t>Findings from January 2025 Cochrane review</a:t>
            </a:r>
          </a:p>
        </p:txBody>
      </p:sp>
      <p:sp>
        <p:nvSpPr>
          <p:cNvPr id="9" name="Rectangle 8"/>
          <p:cNvSpPr/>
          <p:nvPr/>
        </p:nvSpPr>
        <p:spPr>
          <a:xfrm>
            <a:off x="115317" y="1435454"/>
            <a:ext cx="6646820" cy="1097608"/>
          </a:xfrm>
          <a:prstGeom prst="rect">
            <a:avLst/>
          </a:prstGeom>
        </p:spPr>
        <p:txBody>
          <a:bodyPr wrap="square">
            <a:spAutoFit/>
          </a:bodyPr>
          <a:lstStyle/>
          <a:p>
            <a:pPr>
              <a:lnSpc>
                <a:spcPct val="107000"/>
              </a:lnSpc>
              <a:spcAft>
                <a:spcPts val="200"/>
              </a:spcAft>
            </a:pP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There is limited guidance on the best ways to stop using nicotine containing vapes (otherwise known as e-cigarettes) and ensure long‐term abstinence, whilst minimising the risk of tobacco smoking and other unintended consequences. </a:t>
            </a:r>
          </a:p>
          <a:p>
            <a:pPr>
              <a:lnSpc>
                <a:spcPct val="107000"/>
              </a:lnSpc>
              <a:spcAft>
                <a:spcPts val="200"/>
              </a:spcAft>
            </a:pP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This briefing document brings you the most up-to-date information from our Cochrane review on the potential benefits and harms of interventions to help people who vape to achieve long</a:t>
            </a:r>
            <a:r>
              <a:rPr lang="en-GB" sz="1000" dirty="0">
                <a:solidFill>
                  <a:schemeClr val="tx2"/>
                </a:solidFill>
                <a:latin typeface="Cambria Math" panose="02040503050406030204" pitchFamily="18" charset="0"/>
                <a:ea typeface="Calibri" panose="020F0502020204030204" pitchFamily="34" charset="0"/>
                <a:cs typeface="Cambria Math" panose="02040503050406030204" pitchFamily="18" charset="0"/>
              </a:rPr>
              <a:t>‐</a:t>
            </a:r>
            <a:r>
              <a:rPr lang="en-GB" sz="1000" dirty="0">
                <a:solidFill>
                  <a:schemeClr val="tx2"/>
                </a:solidFill>
                <a:latin typeface="Arial" panose="020B0604020202020204" pitchFamily="34" charset="0"/>
                <a:ea typeface="Calibri" panose="020F0502020204030204" pitchFamily="34" charset="0"/>
                <a:cs typeface="Times New Roman" panose="02020603050405020304" pitchFamily="18" charset="0"/>
              </a:rPr>
              <a:t>term vaping abstinence. This review is funded by Cancer Research UK</a:t>
            </a:r>
            <a:endParaRPr lang="en-GB" sz="10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0" name="Rectangle 9"/>
          <p:cNvSpPr/>
          <p:nvPr/>
        </p:nvSpPr>
        <p:spPr>
          <a:xfrm>
            <a:off x="3347659" y="4743924"/>
            <a:ext cx="3173152" cy="923330"/>
          </a:xfrm>
          <a:prstGeom prst="rect">
            <a:avLst/>
          </a:prstGeom>
          <a:ln>
            <a:noFill/>
          </a:ln>
        </p:spPr>
        <p:txBody>
          <a:bodyPr wrap="square">
            <a:spAutoFit/>
          </a:bodyPr>
          <a:lstStyle/>
          <a:p>
            <a:r>
              <a:rPr lang="en-GB" sz="900" dirty="0">
                <a:solidFill>
                  <a:schemeClr val="tx2"/>
                </a:solidFill>
                <a:latin typeface="Arial" panose="020B0604020202020204" pitchFamily="34" charset="0"/>
                <a:ea typeface="Calibri" panose="020F0502020204030204" pitchFamily="34" charset="0"/>
              </a:rPr>
              <a:t>This Cochrane systematic review </a:t>
            </a:r>
            <a:r>
              <a:rPr lang="en-GB" sz="900" dirty="0">
                <a:solidFill>
                  <a:schemeClr val="accent1"/>
                </a:solidFill>
                <a:latin typeface="Arial" panose="020B0604020202020204" pitchFamily="34" charset="0"/>
                <a:ea typeface="Calibri" panose="020F0502020204030204" pitchFamily="34" charset="0"/>
              </a:rPr>
              <a:t>included 9 studies, representing 5209 participants. In order to keep the </a:t>
            </a:r>
            <a:r>
              <a:rPr lang="en-GB" sz="900" dirty="0">
                <a:solidFill>
                  <a:schemeClr val="tx2"/>
                </a:solidFill>
                <a:latin typeface="Arial" panose="020B0604020202020204" pitchFamily="34" charset="0"/>
                <a:ea typeface="Calibri" panose="020F0502020204030204" pitchFamily="34" charset="0"/>
              </a:rPr>
              <a:t>information as up-to-date as possible we will search monthly for new evidence - a living systematic review. The January 2025 review includes search findings up to 24</a:t>
            </a:r>
            <a:r>
              <a:rPr lang="en-GB" sz="900" baseline="30000" dirty="0">
                <a:solidFill>
                  <a:schemeClr val="tx2"/>
                </a:solidFill>
                <a:latin typeface="Arial" panose="020B0604020202020204" pitchFamily="34" charset="0"/>
                <a:ea typeface="Calibri" panose="020F0502020204030204" pitchFamily="34" charset="0"/>
              </a:rPr>
              <a:t>th</a:t>
            </a:r>
            <a:r>
              <a:rPr lang="en-GB" sz="900" dirty="0">
                <a:solidFill>
                  <a:schemeClr val="tx2"/>
                </a:solidFill>
                <a:latin typeface="Arial" panose="020B0604020202020204" pitchFamily="34" charset="0"/>
                <a:ea typeface="Calibri" panose="020F0502020204030204" pitchFamily="34" charset="0"/>
              </a:rPr>
              <a:t> April 2024.</a:t>
            </a:r>
            <a:endParaRPr lang="en-GB" sz="900" dirty="0">
              <a:solidFill>
                <a:schemeClr val="tx2"/>
              </a:solidFill>
            </a:endParaRPr>
          </a:p>
        </p:txBody>
      </p:sp>
      <p:sp>
        <p:nvSpPr>
          <p:cNvPr id="17" name="Rectangle 16"/>
          <p:cNvSpPr/>
          <p:nvPr/>
        </p:nvSpPr>
        <p:spPr>
          <a:xfrm>
            <a:off x="2908588" y="6234515"/>
            <a:ext cx="3778633" cy="819846"/>
          </a:xfrm>
          <a:prstGeom prst="rect">
            <a:avLst/>
          </a:prstGeom>
        </p:spPr>
        <p:txBody>
          <a:bodyPr wrap="square">
            <a:spAutoFit/>
          </a:bodyPr>
          <a:lstStyle/>
          <a:p>
            <a:pPr marL="457200">
              <a:lnSpc>
                <a:spcPct val="107000"/>
              </a:lnSpc>
              <a:spcAft>
                <a:spcPts val="200"/>
              </a:spcAft>
            </a:pPr>
            <a:r>
              <a:rPr lang="en-GB" sz="900" dirty="0">
                <a:solidFill>
                  <a:schemeClr val="tx2"/>
                </a:solidFill>
                <a:latin typeface="Arial" panose="020B0604020202020204" pitchFamily="34" charset="0"/>
                <a:ea typeface="Calibri" panose="020F0502020204030204" pitchFamily="34" charset="0"/>
                <a:cs typeface="Times New Roman" panose="02020603050405020304" pitchFamily="18" charset="0"/>
              </a:rPr>
              <a:t>More randomized controlled trials are needed with long-term follow up. As data continue to emerge we will update our analyses to ensure decision-makers have the best available evidence to hand when considering how to advise people to stop using vapes</a:t>
            </a:r>
            <a:endParaRPr lang="en-GB" sz="900" dirty="0">
              <a:solidFill>
                <a:schemeClr val="tx2"/>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8" name="Rectangle 17"/>
          <p:cNvSpPr/>
          <p:nvPr/>
        </p:nvSpPr>
        <p:spPr>
          <a:xfrm>
            <a:off x="-366912" y="8378128"/>
            <a:ext cx="12551567" cy="510524"/>
          </a:xfrm>
          <a:prstGeom prst="rect">
            <a:avLst/>
          </a:prstGeom>
        </p:spPr>
        <p:txBody>
          <a:bodyPr wrap="square">
            <a:spAutoFit/>
          </a:bodyPr>
          <a:lstStyle/>
          <a:p>
            <a:pPr marL="457200">
              <a:lnSpc>
                <a:spcPct val="107000"/>
              </a:lnSpc>
            </a:pPr>
            <a:r>
              <a:rPr lang="en-GB" sz="1200" b="1" dirty="0">
                <a:latin typeface="Arial" panose="020B0604020202020204" pitchFamily="34" charset="0"/>
                <a:ea typeface="Calibri" panose="020F0502020204030204" pitchFamily="34" charset="0"/>
                <a:cs typeface="Times New Roman" panose="02020603050405020304" pitchFamily="18" charset="0"/>
              </a:rPr>
              <a:t>For all references and the most up to date 2025 Cochrane Review follow this </a:t>
            </a:r>
            <a:r>
              <a:rPr lang="en-GB" sz="1400" b="1" u="sng" dirty="0">
                <a:solidFill>
                  <a:srgbClr val="2E74B5"/>
                </a:solidFill>
                <a:effectLst/>
                <a:latin typeface="Arial" panose="020B0604020202020204" pitchFamily="34" charset="0"/>
                <a:ea typeface="Calibri" panose="020F0502020204030204" pitchFamily="34" charset="0"/>
                <a:cs typeface="Arial" panose="020B0604020202020204" pitchFamily="34" charset="0"/>
                <a:hlinkClick r:id="rId2"/>
              </a:rPr>
              <a:t>link</a:t>
            </a:r>
            <a:r>
              <a:rPr lang="en-GB" sz="1200" b="1" dirty="0">
                <a:latin typeface="Arial" panose="020B0604020202020204" pitchFamily="34" charset="0"/>
                <a:ea typeface="Calibri" panose="020F0502020204030204" pitchFamily="34" charset="0"/>
                <a:cs typeface="Times New Roman" panose="02020603050405020304" pitchFamily="18" charset="0"/>
              </a:rPr>
              <a:t>.</a:t>
            </a:r>
            <a:endParaRPr lang="en-GB" sz="1200" u="sng" dirty="0">
              <a:highlight>
                <a:srgbClr val="00FFFF"/>
              </a:highlight>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en-GB" sz="1200" b="1" dirty="0">
                <a:latin typeface="Arial" panose="020B0604020202020204" pitchFamily="34" charset="0"/>
                <a:ea typeface="Calibri" panose="020F0502020204030204" pitchFamily="34" charset="0"/>
                <a:cs typeface="Times New Roman" panose="02020603050405020304" pitchFamily="18" charset="0"/>
              </a:rPr>
              <a:t>For further information please visit our </a:t>
            </a:r>
            <a:r>
              <a:rPr lang="en-GB" sz="1200" b="1" u="sng" dirty="0">
                <a:latin typeface="Arial" panose="020B0604020202020204" pitchFamily="34" charset="0"/>
                <a:cs typeface="Arial" panose="020B0604020202020204" pitchFamily="34" charset="0"/>
                <a:hlinkClick r:id="rId3"/>
              </a:rPr>
              <a:t>webpage</a:t>
            </a:r>
            <a:r>
              <a:rPr lang="en-GB" sz="1200" b="1" dirty="0">
                <a:latin typeface="Arial" panose="020B0604020202020204" pitchFamily="34" charset="0"/>
                <a:ea typeface="Calibri" panose="020F0502020204030204" pitchFamily="34" charset="0"/>
                <a:cs typeface="Times New Roman" panose="02020603050405020304" pitchFamily="18" charset="0"/>
              </a:rPr>
              <a:t>.</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p:cNvSpPr txBox="1"/>
          <p:nvPr/>
        </p:nvSpPr>
        <p:spPr>
          <a:xfrm>
            <a:off x="91458" y="8766626"/>
            <a:ext cx="6393576" cy="215444"/>
          </a:xfrm>
          <a:prstGeom prst="rect">
            <a:avLst/>
          </a:prstGeom>
          <a:noFill/>
        </p:spPr>
        <p:txBody>
          <a:bodyPr wrap="square" rtlCol="0">
            <a:spAutoFit/>
          </a:bodyPr>
          <a:lstStyle/>
          <a:p>
            <a:r>
              <a:rPr lang="en-GB" sz="800" dirty="0">
                <a:latin typeface="Arial" panose="020B0604020202020204" pitchFamily="34" charset="0"/>
                <a:cs typeface="Arial" panose="020B0604020202020204" pitchFamily="34" charset="0"/>
              </a:rPr>
              <a:t>Disclaimer: the views and opinions expressed therein are those of the review authors and do not necessarily reflect those of the funder</a:t>
            </a:r>
          </a:p>
        </p:txBody>
      </p:sp>
      <p:grpSp>
        <p:nvGrpSpPr>
          <p:cNvPr id="5" name="Group 4"/>
          <p:cNvGrpSpPr/>
          <p:nvPr/>
        </p:nvGrpSpPr>
        <p:grpSpPr>
          <a:xfrm>
            <a:off x="85881" y="97680"/>
            <a:ext cx="5983463" cy="632982"/>
            <a:chOff x="33044" y="326521"/>
            <a:chExt cx="5983463" cy="632982"/>
          </a:xfrm>
        </p:grpSpPr>
        <p:pic>
          <p:nvPicPr>
            <p:cNvPr id="21" name="Picture 20"/>
            <p:cNvPicPr>
              <a:picLocks noChangeAspect="1"/>
            </p:cNvPicPr>
            <p:nvPr/>
          </p:nvPicPr>
          <p:blipFill>
            <a:blip r:embed="rId4"/>
            <a:stretch>
              <a:fillRect/>
            </a:stretch>
          </p:blipFill>
          <p:spPr>
            <a:xfrm>
              <a:off x="33044" y="365166"/>
              <a:ext cx="580016" cy="594337"/>
            </a:xfrm>
            <a:prstGeom prst="rect">
              <a:avLst/>
            </a:prstGeom>
          </p:spPr>
        </p:pic>
        <p:pic>
          <p:nvPicPr>
            <p:cNvPr id="22" name="Picture 21"/>
            <p:cNvPicPr>
              <a:picLocks noChangeAspect="1"/>
            </p:cNvPicPr>
            <p:nvPr/>
          </p:nvPicPr>
          <p:blipFill>
            <a:blip r:embed="rId5"/>
            <a:stretch>
              <a:fillRect/>
            </a:stretch>
          </p:blipFill>
          <p:spPr>
            <a:xfrm>
              <a:off x="3760417" y="326521"/>
              <a:ext cx="1143614" cy="604318"/>
            </a:xfrm>
            <a:prstGeom prst="rect">
              <a:avLst/>
            </a:prstGeom>
          </p:spPr>
        </p:pic>
        <p:pic>
          <p:nvPicPr>
            <p:cNvPr id="24" name="Picture 23"/>
            <p:cNvPicPr>
              <a:picLocks noChangeAspect="1"/>
            </p:cNvPicPr>
            <p:nvPr/>
          </p:nvPicPr>
          <p:blipFill>
            <a:blip r:embed="rId6"/>
            <a:stretch>
              <a:fillRect/>
            </a:stretch>
          </p:blipFill>
          <p:spPr>
            <a:xfrm>
              <a:off x="2832146" y="365166"/>
              <a:ext cx="576884" cy="569849"/>
            </a:xfrm>
            <a:prstGeom prst="rect">
              <a:avLst/>
            </a:prstGeom>
          </p:spPr>
        </p:pic>
        <p:pic>
          <p:nvPicPr>
            <p:cNvPr id="25" name="Picture 24"/>
            <p:cNvPicPr>
              <a:picLocks noChangeAspect="1"/>
            </p:cNvPicPr>
            <p:nvPr/>
          </p:nvPicPr>
          <p:blipFill>
            <a:blip r:embed="rId7"/>
            <a:stretch>
              <a:fillRect/>
            </a:stretch>
          </p:blipFill>
          <p:spPr>
            <a:xfrm>
              <a:off x="5048247" y="405239"/>
              <a:ext cx="968260" cy="453553"/>
            </a:xfrm>
            <a:prstGeom prst="rect">
              <a:avLst/>
            </a:prstGeom>
          </p:spPr>
        </p:pic>
      </p:grpSp>
      <p:sp>
        <p:nvSpPr>
          <p:cNvPr id="19" name="Rectangle 18">
            <a:extLst>
              <a:ext uri="{FF2B5EF4-FFF2-40B4-BE49-F238E27FC236}">
                <a16:creationId xmlns:a16="http://schemas.microsoft.com/office/drawing/2014/main" id="{504DBE56-AA25-4827-B94B-5A3B06DA4746}"/>
              </a:ext>
            </a:extLst>
          </p:cNvPr>
          <p:cNvSpPr/>
          <p:nvPr/>
        </p:nvSpPr>
        <p:spPr>
          <a:xfrm>
            <a:off x="3429000" y="7376430"/>
            <a:ext cx="3013029" cy="526106"/>
          </a:xfrm>
          <a:prstGeom prst="rect">
            <a:avLst/>
          </a:prstGeom>
          <a:solidFill>
            <a:schemeClr val="accent1">
              <a:lumMod val="10000"/>
              <a:lumOff val="90000"/>
            </a:schemeClr>
          </a:solidFill>
          <a:ln>
            <a:solidFill>
              <a:schemeClr val="accent1">
                <a:lumMod val="75000"/>
                <a:lumOff val="25000"/>
              </a:schemeClr>
            </a:solidFill>
          </a:ln>
        </p:spPr>
        <p:txBody>
          <a:bodyPr wrap="square">
            <a:spAutoFit/>
          </a:bodyPr>
          <a:lstStyle/>
          <a:p>
            <a:pPr>
              <a:lnSpc>
                <a:spcPct val="107000"/>
              </a:lnSpc>
              <a:spcAft>
                <a:spcPts val="563"/>
              </a:spcAft>
            </a:pPr>
            <a:r>
              <a:rPr lang="en-GB" sz="900" b="1" dirty="0">
                <a:solidFill>
                  <a:schemeClr val="tx2"/>
                </a:solidFill>
                <a:latin typeface="Arial" panose="020B0604020202020204" pitchFamily="34" charset="0"/>
                <a:ea typeface="Times New Roman" panose="02020603050405020304" pitchFamily="18" charset="0"/>
                <a:cs typeface="Arial" panose="020B0604020202020204" pitchFamily="34" charset="0"/>
              </a:rPr>
              <a:t>SEARCH UPDATE...we will update this box monthly with information on eligible studies we have found in our searches each month </a:t>
            </a:r>
          </a:p>
        </p:txBody>
      </p:sp>
      <p:sp>
        <p:nvSpPr>
          <p:cNvPr id="20" name="TextBox 19">
            <a:extLst>
              <a:ext uri="{FF2B5EF4-FFF2-40B4-BE49-F238E27FC236}">
                <a16:creationId xmlns:a16="http://schemas.microsoft.com/office/drawing/2014/main" id="{77BFACA3-7166-489E-963E-AE564236D881}"/>
              </a:ext>
            </a:extLst>
          </p:cNvPr>
          <p:cNvSpPr txBox="1"/>
          <p:nvPr/>
        </p:nvSpPr>
        <p:spPr>
          <a:xfrm>
            <a:off x="161084" y="2566366"/>
            <a:ext cx="6448270" cy="1746632"/>
          </a:xfrm>
          <a:prstGeom prst="rect">
            <a:avLst/>
          </a:prstGeom>
          <a:solidFill>
            <a:srgbClr val="F7DDEF"/>
          </a:solidFill>
          <a:ln>
            <a:solidFill>
              <a:srgbClr val="7030A0"/>
            </a:solidFill>
          </a:ln>
        </p:spPr>
        <p:txBody>
          <a:bodyPr wrap="square" rtlCol="0">
            <a:spAutoFit/>
          </a:bodyPr>
          <a:lstStyle/>
          <a:p>
            <a:pPr>
              <a:spcAft>
                <a:spcPts val="600"/>
              </a:spcAft>
            </a:pPr>
            <a:r>
              <a:rPr lang="en-GB" sz="1400" b="1" dirty="0">
                <a:solidFill>
                  <a:srgbClr val="7030A0"/>
                </a:solidFill>
              </a:rPr>
              <a:t>Key findings</a:t>
            </a:r>
            <a:endParaRPr lang="en-GB" sz="1100" dirty="0">
              <a:solidFill>
                <a:srgbClr val="7030A0"/>
              </a:solidFill>
              <a:latin typeface="Arial" panose="020B0604020202020204" pitchFamily="34" charset="0"/>
              <a:ea typeface="Times New Roman" panose="02020603050405020304" pitchFamily="18" charset="0"/>
              <a:cs typeface="Arial" panose="020B0604020202020204" pitchFamily="34" charset="0"/>
            </a:endParaRPr>
          </a:p>
          <a:p>
            <a:pPr marL="128585" indent="-128585">
              <a:spcAft>
                <a:spcPts val="6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Text message-based interventions may help young people to stop vaping when compared to no or minimal support; however, more evidence is needed.</a:t>
            </a:r>
          </a:p>
          <a:p>
            <a:pPr marL="128585" indent="-128585">
              <a:spcAft>
                <a:spcPts val="6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Varenicline may help people to stop vaping when compared to no or minimal support; however, more evidence is needed.</a:t>
            </a:r>
          </a:p>
          <a:p>
            <a:pPr marL="128585" indent="-128585">
              <a:spcAft>
                <a:spcPts val="6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We don’t know whether other interventions can help people to stop vaping for six months or more.</a:t>
            </a:r>
          </a:p>
          <a:p>
            <a:pPr marL="128585" indent="-128585">
              <a:spcAft>
                <a:spcPts val="600"/>
              </a:spcAft>
              <a:buFont typeface="Arial" panose="020B0604020202020204" pitchFamily="34" charset="0"/>
              <a:buChar char="•"/>
            </a:pPr>
            <a:r>
              <a:rPr lang="en-GB" sz="1050" dirty="0">
                <a:solidFill>
                  <a:schemeClr val="accent1">
                    <a:lumMod val="90000"/>
                    <a:lumOff val="10000"/>
                  </a:schemeClr>
                </a:solidFill>
                <a:latin typeface="Bahnschrift SemiLight" panose="020B0502040204020203" pitchFamily="34" charset="0"/>
                <a:ea typeface="Times New Roman" panose="02020603050405020304" pitchFamily="18" charset="0"/>
                <a:cs typeface="Arial" panose="020B0604020202020204" pitchFamily="34" charset="0"/>
              </a:rPr>
              <a:t>We need more information on potential harms of interventions and whether they cause people to return to, or take up, smoking tobacco</a:t>
            </a:r>
          </a:p>
        </p:txBody>
      </p:sp>
      <p:sp>
        <p:nvSpPr>
          <p:cNvPr id="23" name="TextBox 22">
            <a:extLst>
              <a:ext uri="{FF2B5EF4-FFF2-40B4-BE49-F238E27FC236}">
                <a16:creationId xmlns:a16="http://schemas.microsoft.com/office/drawing/2014/main" id="{BE002181-30D2-4CB6-AD49-47935066015A}"/>
              </a:ext>
            </a:extLst>
          </p:cNvPr>
          <p:cNvSpPr txBox="1"/>
          <p:nvPr/>
        </p:nvSpPr>
        <p:spPr>
          <a:xfrm>
            <a:off x="91458" y="4696614"/>
            <a:ext cx="2909355" cy="968214"/>
          </a:xfrm>
          <a:prstGeom prst="rect">
            <a:avLst/>
          </a:prstGeom>
          <a:noFill/>
        </p:spPr>
        <p:txBody>
          <a:bodyPr wrap="square">
            <a:spAutoFit/>
          </a:bodyPr>
          <a:lstStyle/>
          <a:p>
            <a:pPr>
              <a:lnSpc>
                <a:spcPct val="107000"/>
              </a:lnSpc>
              <a:spcAft>
                <a:spcPts val="800"/>
              </a:spcAft>
            </a:pPr>
            <a:r>
              <a:rPr lang="en-GB" sz="900" dirty="0">
                <a:solidFill>
                  <a:schemeClr val="tx2"/>
                </a:solidFill>
                <a:latin typeface="Arial" panose="020B0604020202020204" pitchFamily="34" charset="0"/>
                <a:ea typeface="Calibri" panose="020F0502020204030204" pitchFamily="34" charset="0"/>
                <a:cs typeface="Arial" panose="020B0604020202020204" pitchFamily="34" charset="0"/>
              </a:rPr>
              <a:t>Cochrane reviews bring together the best available evidence from research and systematically review this information to determine the benefits and risks of treatments. Cochrane is a non-profit organisation. Cochrane Reviews are internationally recognized as the highest standard in evidence-based reviews. </a:t>
            </a:r>
          </a:p>
        </p:txBody>
      </p:sp>
      <p:sp>
        <p:nvSpPr>
          <p:cNvPr id="28" name="TextBox 27">
            <a:extLst>
              <a:ext uri="{FF2B5EF4-FFF2-40B4-BE49-F238E27FC236}">
                <a16:creationId xmlns:a16="http://schemas.microsoft.com/office/drawing/2014/main" id="{1822EC10-2CB4-4D6F-953F-0CE7B5CAA921}"/>
              </a:ext>
            </a:extLst>
          </p:cNvPr>
          <p:cNvSpPr txBox="1"/>
          <p:nvPr/>
        </p:nvSpPr>
        <p:spPr>
          <a:xfrm>
            <a:off x="161084" y="5719546"/>
            <a:ext cx="3041345" cy="261610"/>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Why this topic is important?</a:t>
            </a:r>
            <a:endParaRPr lang="en-GB" sz="1050" dirty="0">
              <a:solidFill>
                <a:srgbClr val="7030A0"/>
              </a:solidFill>
            </a:endParaRPr>
          </a:p>
        </p:txBody>
      </p:sp>
      <p:sp>
        <p:nvSpPr>
          <p:cNvPr id="29" name="Rectangle 28">
            <a:extLst>
              <a:ext uri="{FF2B5EF4-FFF2-40B4-BE49-F238E27FC236}">
                <a16:creationId xmlns:a16="http://schemas.microsoft.com/office/drawing/2014/main" id="{F26B5BEE-660E-49AE-8A47-D79DF2F8C5CF}"/>
              </a:ext>
            </a:extLst>
          </p:cNvPr>
          <p:cNvSpPr/>
          <p:nvPr/>
        </p:nvSpPr>
        <p:spPr>
          <a:xfrm>
            <a:off x="85881" y="5735204"/>
            <a:ext cx="3343119" cy="1343958"/>
          </a:xfrm>
          <a:prstGeom prst="rect">
            <a:avLst/>
          </a:prstGeom>
        </p:spPr>
        <p:txBody>
          <a:bodyPr wrap="square">
            <a:spAutoFit/>
          </a:bodyPr>
          <a:lstStyle/>
          <a:p>
            <a:pPr>
              <a:lnSpc>
                <a:spcPct val="107000"/>
              </a:lnSpc>
              <a:spcAft>
                <a:spcPts val="600"/>
              </a:spcAft>
            </a:pPr>
            <a:endParaRPr lang="en-GB" sz="900" b="1" dirty="0">
              <a:solidFill>
                <a:srgbClr val="7030A0"/>
              </a:solidFill>
              <a:latin typeface="Bahnschrift SemiLight" panose="020B0502040204020203" pitchFamily="34" charset="0"/>
              <a:ea typeface="Calibri" panose="020F0502020204030204" pitchFamily="34" charset="0"/>
              <a:cs typeface="Arial" panose="020B0604020202020204" pitchFamily="34" charset="0"/>
            </a:endParaRPr>
          </a:p>
          <a:p>
            <a:pPr>
              <a:lnSpc>
                <a:spcPct val="107000"/>
              </a:lnSpc>
              <a:spcAft>
                <a:spcPts val="600"/>
              </a:spcAft>
            </a:pPr>
            <a:r>
              <a:rPr lang="en-GB" sz="900" dirty="0">
                <a:solidFill>
                  <a:srgbClr val="002060"/>
                </a:solidFill>
                <a:latin typeface="Arial" panose="020B0604020202020204" pitchFamily="34" charset="0"/>
                <a:cs typeface="Arial" panose="020B0604020202020204" pitchFamily="34" charset="0"/>
              </a:rPr>
              <a:t>Nicotine vapes expose users to less of the substances that cause disease that are present in tobacco cigarettes. However, vaping is likely to cause more harm than not vaping. Some people vape nicotine to help them quit smoking; however, some people who vape nicotine have never smoked. People may want to stop using vapes containing nicotine, but find it difficult due to nicotine’s addictive properties.</a:t>
            </a:r>
          </a:p>
        </p:txBody>
      </p:sp>
      <p:sp>
        <p:nvSpPr>
          <p:cNvPr id="30" name="TextBox 29">
            <a:extLst>
              <a:ext uri="{FF2B5EF4-FFF2-40B4-BE49-F238E27FC236}">
                <a16:creationId xmlns:a16="http://schemas.microsoft.com/office/drawing/2014/main" id="{891360DE-C821-4B79-89AF-9A07CECBED66}"/>
              </a:ext>
            </a:extLst>
          </p:cNvPr>
          <p:cNvSpPr txBox="1"/>
          <p:nvPr/>
        </p:nvSpPr>
        <p:spPr>
          <a:xfrm>
            <a:off x="170779" y="7043838"/>
            <a:ext cx="3143921" cy="253916"/>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Which interventions could help people stop vaping?</a:t>
            </a:r>
            <a:endParaRPr lang="en-GB" sz="1050" dirty="0">
              <a:solidFill>
                <a:srgbClr val="7030A0"/>
              </a:solidFill>
            </a:endParaRPr>
          </a:p>
        </p:txBody>
      </p:sp>
      <p:sp>
        <p:nvSpPr>
          <p:cNvPr id="33" name="TextBox 32">
            <a:extLst>
              <a:ext uri="{FF2B5EF4-FFF2-40B4-BE49-F238E27FC236}">
                <a16:creationId xmlns:a16="http://schemas.microsoft.com/office/drawing/2014/main" id="{0FB74DD7-62D8-402D-A3D5-7858118C45CE}"/>
              </a:ext>
            </a:extLst>
          </p:cNvPr>
          <p:cNvSpPr txBox="1"/>
          <p:nvPr/>
        </p:nvSpPr>
        <p:spPr>
          <a:xfrm>
            <a:off x="95863" y="7320454"/>
            <a:ext cx="3251796" cy="1118832"/>
          </a:xfrm>
          <a:prstGeom prst="rect">
            <a:avLst/>
          </a:prstGeom>
          <a:noFill/>
        </p:spPr>
        <p:txBody>
          <a:bodyPr wrap="square">
            <a:spAutoFit/>
          </a:bodyPr>
          <a:lstStyle/>
          <a:p>
            <a:pPr>
              <a:lnSpc>
                <a:spcPct val="107000"/>
              </a:lnSpc>
              <a:spcAft>
                <a:spcPts val="600"/>
              </a:spcAft>
            </a:pPr>
            <a:r>
              <a:rPr lang="en-GB" sz="900" dirty="0">
                <a:solidFill>
                  <a:srgbClr val="002060"/>
                </a:solidFill>
                <a:latin typeface="Arial" panose="020B0604020202020204" pitchFamily="34" charset="0"/>
                <a:cs typeface="Arial" panose="020B0604020202020204" pitchFamily="34" charset="0"/>
              </a:rPr>
              <a:t>Medicines including nicotine replacement therapy (gums, patches, etc.), varenicline, bupropion, and </a:t>
            </a:r>
            <a:r>
              <a:rPr lang="en-GB" sz="900" dirty="0" err="1">
                <a:solidFill>
                  <a:srgbClr val="002060"/>
                </a:solidFill>
                <a:latin typeface="Arial" panose="020B0604020202020204" pitchFamily="34" charset="0"/>
                <a:cs typeface="Arial" panose="020B0604020202020204" pitchFamily="34" charset="0"/>
              </a:rPr>
              <a:t>cytisine</a:t>
            </a:r>
            <a:r>
              <a:rPr lang="en-GB" sz="900" dirty="0">
                <a:solidFill>
                  <a:srgbClr val="002060"/>
                </a:solidFill>
                <a:latin typeface="Arial" panose="020B0604020202020204" pitchFamily="34" charset="0"/>
                <a:cs typeface="Arial" panose="020B0604020202020204" pitchFamily="34" charset="0"/>
              </a:rPr>
              <a:t> are already used to help people stop smoking and could be used for stopping vaping. Behavioural interventions could include counselling, text messaging, online support, print-based information and programmes that change vaping behaviour or vape characteristics.</a:t>
            </a:r>
          </a:p>
        </p:txBody>
      </p:sp>
      <p:sp>
        <p:nvSpPr>
          <p:cNvPr id="32" name="TextBox 31">
            <a:extLst>
              <a:ext uri="{FF2B5EF4-FFF2-40B4-BE49-F238E27FC236}">
                <a16:creationId xmlns:a16="http://schemas.microsoft.com/office/drawing/2014/main" id="{6C408311-54C5-4DEA-BAC1-22FAA48DA525}"/>
              </a:ext>
            </a:extLst>
          </p:cNvPr>
          <p:cNvSpPr txBox="1"/>
          <p:nvPr/>
        </p:nvSpPr>
        <p:spPr>
          <a:xfrm>
            <a:off x="3385219" y="5791053"/>
            <a:ext cx="2926385" cy="261610"/>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Unanswered questions &amp; future research</a:t>
            </a:r>
            <a:endParaRPr lang="en-GB" sz="1050" dirty="0">
              <a:solidFill>
                <a:srgbClr val="7030A0"/>
              </a:solidFill>
            </a:endParaRPr>
          </a:p>
        </p:txBody>
      </p:sp>
      <p:sp>
        <p:nvSpPr>
          <p:cNvPr id="34" name="TextBox 33">
            <a:extLst>
              <a:ext uri="{FF2B5EF4-FFF2-40B4-BE49-F238E27FC236}">
                <a16:creationId xmlns:a16="http://schemas.microsoft.com/office/drawing/2014/main" id="{E1ADE5A2-0BC2-46B8-8DA1-5ED219B3C6BD}"/>
              </a:ext>
            </a:extLst>
          </p:cNvPr>
          <p:cNvSpPr txBox="1"/>
          <p:nvPr/>
        </p:nvSpPr>
        <p:spPr>
          <a:xfrm>
            <a:off x="170779" y="4452914"/>
            <a:ext cx="2839172" cy="261610"/>
          </a:xfrm>
          <a:prstGeom prst="rect">
            <a:avLst/>
          </a:prstGeom>
          <a:solidFill>
            <a:srgbClr val="F7DDEF"/>
          </a:solidFill>
          <a:ln>
            <a:solidFill>
              <a:srgbClr val="7030A0"/>
            </a:solidFill>
          </a:ln>
        </p:spPr>
        <p:txBody>
          <a:bodyPr wrap="square" rtlCol="0">
            <a:spAutoFit/>
          </a:bodyPr>
          <a:lstStyle/>
          <a:p>
            <a:pPr>
              <a:spcAft>
                <a:spcPts val="1800"/>
              </a:spcAft>
            </a:pPr>
            <a:r>
              <a:rPr lang="en-GB" sz="1050" b="1" dirty="0">
                <a:solidFill>
                  <a:srgbClr val="7030A0"/>
                </a:solidFill>
              </a:rPr>
              <a:t>About Cochrane reviews</a:t>
            </a:r>
            <a:endParaRPr lang="en-GB" sz="1050" dirty="0">
              <a:solidFill>
                <a:srgbClr val="7030A0"/>
              </a:solidFill>
            </a:endParaRPr>
          </a:p>
        </p:txBody>
      </p:sp>
      <p:sp>
        <p:nvSpPr>
          <p:cNvPr id="35" name="TextBox 34">
            <a:extLst>
              <a:ext uri="{FF2B5EF4-FFF2-40B4-BE49-F238E27FC236}">
                <a16:creationId xmlns:a16="http://schemas.microsoft.com/office/drawing/2014/main" id="{9E4DB037-4ACC-44F3-AC4D-A091132C37AF}"/>
              </a:ext>
            </a:extLst>
          </p:cNvPr>
          <p:cNvSpPr txBox="1"/>
          <p:nvPr/>
        </p:nvSpPr>
        <p:spPr>
          <a:xfrm>
            <a:off x="3394914" y="4443453"/>
            <a:ext cx="2916690" cy="261610"/>
          </a:xfrm>
          <a:prstGeom prst="rect">
            <a:avLst/>
          </a:prstGeom>
          <a:solidFill>
            <a:srgbClr val="F7DDEF"/>
          </a:solidFill>
          <a:ln>
            <a:solidFill>
              <a:srgbClr val="7030A0"/>
            </a:solidFill>
          </a:ln>
        </p:spPr>
        <p:txBody>
          <a:bodyPr wrap="square" rtlCol="0">
            <a:spAutoFit/>
          </a:bodyPr>
          <a:lstStyle/>
          <a:p>
            <a:pPr>
              <a:spcAft>
                <a:spcPts val="1800"/>
              </a:spcAft>
            </a:pPr>
            <a:r>
              <a:rPr lang="en-GB" sz="1050" dirty="0">
                <a:solidFill>
                  <a:srgbClr val="7030A0"/>
                </a:solidFill>
              </a:rPr>
              <a:t>How many studies did we find?</a:t>
            </a:r>
          </a:p>
        </p:txBody>
      </p:sp>
      <p:pic>
        <p:nvPicPr>
          <p:cNvPr id="36" name="Picture 35" descr="signature">
            <a:extLst>
              <a:ext uri="{FF2B5EF4-FFF2-40B4-BE49-F238E27FC236}">
                <a16:creationId xmlns:a16="http://schemas.microsoft.com/office/drawing/2014/main" id="{6DB2B26F-679D-42D5-BCCD-7E245412CA6C}"/>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6195235" y="143659"/>
            <a:ext cx="576884" cy="573015"/>
          </a:xfrm>
          <a:prstGeom prst="rect">
            <a:avLst/>
          </a:prstGeom>
          <a:noFill/>
          <a:ln>
            <a:noFill/>
          </a:ln>
        </p:spPr>
      </p:pic>
      <p:pic>
        <p:nvPicPr>
          <p:cNvPr id="37" name="Picture 36">
            <a:extLst>
              <a:ext uri="{FF2B5EF4-FFF2-40B4-BE49-F238E27FC236}">
                <a16:creationId xmlns:a16="http://schemas.microsoft.com/office/drawing/2014/main" id="{AEE7B790-6981-4B42-844D-80AA6DBFCA6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971114" y="98979"/>
            <a:ext cx="1635903" cy="566344"/>
          </a:xfrm>
          <a:prstGeom prst="rect">
            <a:avLst/>
          </a:prstGeom>
        </p:spPr>
      </p:pic>
    </p:spTree>
    <p:extLst>
      <p:ext uri="{BB962C8B-B14F-4D97-AF65-F5344CB8AC3E}">
        <p14:creationId xmlns:p14="http://schemas.microsoft.com/office/powerpoint/2010/main" val="17167089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0169" y="1168034"/>
            <a:ext cx="6189904" cy="552972"/>
          </a:xfrm>
          <a:prstGeom prst="rect">
            <a:avLst/>
          </a:prstGeom>
        </p:spPr>
        <p:txBody>
          <a:bodyPr wrap="square">
            <a:spAutoFit/>
          </a:bodyPr>
          <a:lstStyle/>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Databases were searched for randomized trials  recruiting people of any age using nicotine containing vapes, regardless of tobacco smoking status. Studies had to test an intervention designed to support people to quit vaping, and plan to measure at least one of our outcomes. The main outcomes were:</a:t>
            </a:r>
            <a:endParaRPr lang="en-GB" sz="950" dirty="0">
              <a:solidFill>
                <a:schemeClr val="tx2"/>
              </a:solidFill>
              <a:latin typeface="+mj-lt"/>
              <a:ea typeface="Calibri" panose="020F0502020204030204" pitchFamily="34" charset="0"/>
              <a:cs typeface="Times New Roman" panose="02020603050405020304" pitchFamily="18" charset="0"/>
            </a:endParaRPr>
          </a:p>
        </p:txBody>
      </p:sp>
      <p:sp>
        <p:nvSpPr>
          <p:cNvPr id="11" name="Rectangle 10"/>
          <p:cNvSpPr/>
          <p:nvPr/>
        </p:nvSpPr>
        <p:spPr>
          <a:xfrm>
            <a:off x="346573" y="6166892"/>
            <a:ext cx="5935208" cy="1619047"/>
          </a:xfrm>
          <a:prstGeom prst="rect">
            <a:avLst/>
          </a:prstGeom>
          <a:solidFill>
            <a:srgbClr val="FFEFFE"/>
          </a:solidFill>
          <a:ln>
            <a:solidFill>
              <a:srgbClr val="00B0F0"/>
            </a:solidFill>
          </a:ln>
        </p:spPr>
        <p:txBody>
          <a:bodyPr wrap="square">
            <a:spAutoFit/>
          </a:bodyPr>
          <a:lstStyle/>
          <a:p>
            <a:pPr>
              <a:lnSpc>
                <a:spcPct val="107000"/>
              </a:lnSpc>
              <a:spcAft>
                <a:spcPts val="800"/>
              </a:spcAft>
            </a:pPr>
            <a:r>
              <a:rPr lang="en-GB" sz="900" b="1" dirty="0">
                <a:solidFill>
                  <a:srgbClr val="7030A0"/>
                </a:solidFill>
                <a:latin typeface="Arial" panose="020B0604020202020204" pitchFamily="34" charset="0"/>
                <a:cs typeface="Arial" panose="020B0604020202020204" pitchFamily="34" charset="0"/>
              </a:rPr>
              <a:t>Grade Working Group grades of evidence </a:t>
            </a:r>
          </a:p>
          <a:p>
            <a:pPr>
              <a:lnSpc>
                <a:spcPct val="107000"/>
              </a:lnSpc>
              <a:spcAft>
                <a:spcPts val="800"/>
              </a:spcAft>
            </a:pP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High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are very confident that the true effect lies close to that of the estimate of the effect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Moderate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are moderately confident in the effect estimate: The true effect is likely to be close to the estimate of the effect, but there is a possibility that it is substantially different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Low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Our confidence in the effect estimate is limited: The true effect may be substantially different from the estimate of the effect</a:t>
            </a:r>
            <a:b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br>
            <a:r>
              <a:rPr lang="en-GB" sz="900" b="1" dirty="0">
                <a:solidFill>
                  <a:srgbClr val="000000"/>
                </a:solidFill>
                <a:latin typeface="Arial" panose="020B0604020202020204" pitchFamily="34" charset="0"/>
                <a:ea typeface="Calibri" panose="020F0502020204030204" pitchFamily="34" charset="0"/>
                <a:cs typeface="Arial" panose="020B0604020202020204" pitchFamily="34" charset="0"/>
              </a:rPr>
              <a:t>Very low certainty:</a:t>
            </a: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 We have very little confidence in the effect estimate: The true effect is likely to be substantially different from the estimate of effect</a:t>
            </a:r>
          </a:p>
          <a:p>
            <a:pPr>
              <a:lnSpc>
                <a:spcPct val="107000"/>
              </a:lnSpc>
              <a:spcAft>
                <a:spcPts val="800"/>
              </a:spcAft>
            </a:pPr>
            <a:r>
              <a:rPr lang="en-GB" sz="900" dirty="0">
                <a:solidFill>
                  <a:srgbClr val="000000"/>
                </a:solidFill>
                <a:latin typeface="Arial" panose="020B0604020202020204" pitchFamily="34" charset="0"/>
                <a:ea typeface="Calibri" panose="020F0502020204030204" pitchFamily="34" charset="0"/>
                <a:cs typeface="Arial" panose="020B0604020202020204" pitchFamily="34" charset="0"/>
              </a:rPr>
              <a:t>GRADE (Grading of Recommendations, Assessment, Development and Evaluations)</a:t>
            </a:r>
            <a:endParaRPr lang="en-GB" sz="900" dirty="0">
              <a:latin typeface="Arial" panose="020B0604020202020204" pitchFamily="34" charset="0"/>
              <a:ea typeface="Calibri" panose="020F0502020204030204" pitchFamily="34" charset="0"/>
              <a:cs typeface="Arial" panose="020B0604020202020204" pitchFamily="34" charset="0"/>
            </a:endParaRPr>
          </a:p>
        </p:txBody>
      </p:sp>
      <p:grpSp>
        <p:nvGrpSpPr>
          <p:cNvPr id="9" name="Group 8"/>
          <p:cNvGrpSpPr/>
          <p:nvPr/>
        </p:nvGrpSpPr>
        <p:grpSpPr>
          <a:xfrm>
            <a:off x="42047" y="119642"/>
            <a:ext cx="6131422" cy="631594"/>
            <a:chOff x="33044" y="327909"/>
            <a:chExt cx="6131422" cy="631594"/>
          </a:xfrm>
        </p:grpSpPr>
        <p:pic>
          <p:nvPicPr>
            <p:cNvPr id="12" name="Picture 11"/>
            <p:cNvPicPr>
              <a:picLocks noChangeAspect="1"/>
            </p:cNvPicPr>
            <p:nvPr/>
          </p:nvPicPr>
          <p:blipFill>
            <a:blip r:embed="rId2"/>
            <a:stretch>
              <a:fillRect/>
            </a:stretch>
          </p:blipFill>
          <p:spPr>
            <a:xfrm>
              <a:off x="33044" y="365166"/>
              <a:ext cx="580016" cy="594337"/>
            </a:xfrm>
            <a:prstGeom prst="rect">
              <a:avLst/>
            </a:prstGeom>
          </p:spPr>
        </p:pic>
        <p:pic>
          <p:nvPicPr>
            <p:cNvPr id="13" name="Picture 12"/>
            <p:cNvPicPr>
              <a:picLocks noChangeAspect="1"/>
            </p:cNvPicPr>
            <p:nvPr/>
          </p:nvPicPr>
          <p:blipFill>
            <a:blip r:embed="rId3"/>
            <a:stretch>
              <a:fillRect/>
            </a:stretch>
          </p:blipFill>
          <p:spPr>
            <a:xfrm>
              <a:off x="3839663" y="327909"/>
              <a:ext cx="1143614" cy="604318"/>
            </a:xfrm>
            <a:prstGeom prst="rect">
              <a:avLst/>
            </a:prstGeom>
          </p:spPr>
        </p:pic>
        <p:pic>
          <p:nvPicPr>
            <p:cNvPr id="14" name="Picture 13"/>
            <p:cNvPicPr>
              <a:picLocks noChangeAspect="1"/>
            </p:cNvPicPr>
            <p:nvPr/>
          </p:nvPicPr>
          <p:blipFill>
            <a:blip r:embed="rId4"/>
            <a:stretch>
              <a:fillRect/>
            </a:stretch>
          </p:blipFill>
          <p:spPr>
            <a:xfrm>
              <a:off x="2965164" y="346662"/>
              <a:ext cx="601674" cy="594337"/>
            </a:xfrm>
            <a:prstGeom prst="rect">
              <a:avLst/>
            </a:prstGeom>
          </p:spPr>
        </p:pic>
        <p:pic>
          <p:nvPicPr>
            <p:cNvPr id="15" name="Picture 14"/>
            <p:cNvPicPr>
              <a:picLocks noChangeAspect="1"/>
            </p:cNvPicPr>
            <p:nvPr/>
          </p:nvPicPr>
          <p:blipFill>
            <a:blip r:embed="rId5"/>
            <a:stretch>
              <a:fillRect/>
            </a:stretch>
          </p:blipFill>
          <p:spPr>
            <a:xfrm>
              <a:off x="5196206" y="417055"/>
              <a:ext cx="968260" cy="453553"/>
            </a:xfrm>
            <a:prstGeom prst="rect">
              <a:avLst/>
            </a:prstGeom>
          </p:spPr>
        </p:pic>
      </p:grpSp>
      <p:sp>
        <p:nvSpPr>
          <p:cNvPr id="6" name="TextBox 5"/>
          <p:cNvSpPr txBox="1"/>
          <p:nvPr/>
        </p:nvSpPr>
        <p:spPr>
          <a:xfrm>
            <a:off x="-110169" y="4215986"/>
            <a:ext cx="6968169" cy="1947649"/>
          </a:xfrm>
          <a:prstGeom prst="rect">
            <a:avLst/>
          </a:prstGeom>
          <a:noFill/>
        </p:spPr>
        <p:txBody>
          <a:bodyPr wrap="square" rtlCol="0">
            <a:spAutoFit/>
          </a:bodyPr>
          <a:lstStyle/>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Summary of findings tables were made for main comparisons and outcomes, see following pages.</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1. Combination NRT compared to control for nicotine vaping cessation</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2. </a:t>
            </a:r>
            <a:r>
              <a:rPr lang="en-GB" sz="950" dirty="0" err="1">
                <a:solidFill>
                  <a:schemeClr val="tx2"/>
                </a:solidFill>
                <a:latin typeface="Bahnschrift Light" panose="020B0502040204020203" pitchFamily="34" charset="0"/>
                <a:ea typeface="Calibri" panose="020F0502020204030204" pitchFamily="34" charset="0"/>
                <a:cs typeface="Times New Roman" panose="02020603050405020304" pitchFamily="18" charset="0"/>
              </a:rPr>
              <a:t>Cytisine</a:t>
            </a: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 compared to placebo for nicotine vaping cessation</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3. Varenicline compared to  control for nicotine vaping cessation</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4. Nicotine/vaping reduction compared to minimal support for  nicotine vaping cessation</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5. Text message-based interventions compared to no/minimal support for nicotine vaping cessation in young people (13-24 years)</a:t>
            </a:r>
          </a:p>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GRADE ratings were used to evaluate certainty in the evidence and can be interpreted as follows</a:t>
            </a:r>
            <a:r>
              <a:rPr lang="en-GB" sz="950" dirty="0">
                <a:solidFill>
                  <a:schemeClr val="tx2"/>
                </a:solidFill>
                <a:latin typeface="Arial" panose="020B0604020202020204" pitchFamily="34" charset="0"/>
                <a:ea typeface="Calibri" panose="020F0502020204030204" pitchFamily="34" charset="0"/>
                <a:cs typeface="Times New Roman" panose="02020603050405020304" pitchFamily="18" charset="0"/>
              </a:rPr>
              <a:t>.</a:t>
            </a:r>
          </a:p>
        </p:txBody>
      </p:sp>
      <p:sp>
        <p:nvSpPr>
          <p:cNvPr id="19" name="Rectangle 18"/>
          <p:cNvSpPr/>
          <p:nvPr/>
        </p:nvSpPr>
        <p:spPr>
          <a:xfrm>
            <a:off x="4199908" y="7787316"/>
            <a:ext cx="2010602"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Listen to our podcast</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425599" y="8043153"/>
            <a:ext cx="1098894" cy="1098894"/>
          </a:xfrm>
          <a:prstGeom prst="rect">
            <a:avLst/>
          </a:prstGeom>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432402" y="8024245"/>
            <a:ext cx="1119755" cy="1119755"/>
          </a:xfrm>
          <a:prstGeom prst="rect">
            <a:avLst/>
          </a:prstGeom>
        </p:spPr>
      </p:pic>
      <p:sp>
        <p:nvSpPr>
          <p:cNvPr id="24" name="Rectangle 23"/>
          <p:cNvSpPr/>
          <p:nvPr/>
        </p:nvSpPr>
        <p:spPr>
          <a:xfrm>
            <a:off x="346573" y="7785939"/>
            <a:ext cx="1603275"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See our full review</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TextBox 2">
            <a:extLst>
              <a:ext uri="{FF2B5EF4-FFF2-40B4-BE49-F238E27FC236}">
                <a16:creationId xmlns:a16="http://schemas.microsoft.com/office/drawing/2014/main" id="{02D91E59-51F8-4CCC-BAFA-C08BB563F325}"/>
              </a:ext>
            </a:extLst>
          </p:cNvPr>
          <p:cNvSpPr txBox="1"/>
          <p:nvPr/>
        </p:nvSpPr>
        <p:spPr>
          <a:xfrm>
            <a:off x="361152" y="3370196"/>
            <a:ext cx="6142251" cy="547714"/>
          </a:xfrm>
          <a:prstGeom prst="rect">
            <a:avLst/>
          </a:prstGeom>
          <a:noFill/>
        </p:spPr>
        <p:txBody>
          <a:bodyPr wrap="square" rtlCol="0">
            <a:spAutoFit/>
          </a:bodyPr>
          <a:lstStyle/>
          <a:p>
            <a:pPr>
              <a:lnSpc>
                <a:spcPct val="107000"/>
              </a:lnSpc>
            </a:pPr>
            <a:endParaRPr lang="en-GB" sz="950" b="1" dirty="0">
              <a:solidFill>
                <a:srgbClr val="7030A0"/>
              </a:solidFill>
              <a:latin typeface="Bahnschrift Light" panose="020B0502040204020203"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950" dirty="0">
                <a:solidFill>
                  <a:srgbClr val="002060"/>
                </a:solidFill>
                <a:effectLst/>
                <a:latin typeface="Bahnschrift Light" panose="020B0502040204020203" pitchFamily="34" charset="0"/>
                <a:ea typeface="Calibri" panose="020F0502020204030204" pitchFamily="34" charset="0"/>
                <a:cs typeface="Arial" panose="020B0604020202020204" pitchFamily="34" charset="0"/>
              </a:rPr>
              <a:t>Of the nine studies that reported funding information</a:t>
            </a:r>
            <a:r>
              <a:rPr lang="en-GB" sz="950" dirty="0">
                <a:solidFill>
                  <a:srgbClr val="002060"/>
                </a:solidFill>
                <a:latin typeface="Bahnschrift Light" panose="020B0502040204020203" pitchFamily="34" charset="0"/>
                <a:ea typeface="Calibri" panose="020F0502020204030204" pitchFamily="34" charset="0"/>
                <a:cs typeface="Arial" panose="020B0604020202020204" pitchFamily="34" charset="0"/>
              </a:rPr>
              <a:t> four were funded by the manufacturer or provider of the intervention (Caponnetto 2023; Rigotti 2024; Graham 2021; NCT04919590).</a:t>
            </a:r>
            <a:endParaRPr lang="en-GB" sz="950" dirty="0">
              <a:solidFill>
                <a:srgbClr val="002060"/>
              </a:solidFill>
              <a:effectLst/>
              <a:latin typeface="Bahnschrift Light" panose="020B0502040204020203" pitchFamily="34" charset="0"/>
              <a:ea typeface="Calibri" panose="020F0502020204030204" pitchFamily="34" charset="0"/>
              <a:cs typeface="Arial" panose="020B0604020202020204" pitchFamily="34" charset="0"/>
            </a:endParaRPr>
          </a:p>
        </p:txBody>
      </p:sp>
      <p:sp>
        <p:nvSpPr>
          <p:cNvPr id="2" name="TextBox 1">
            <a:extLst>
              <a:ext uri="{FF2B5EF4-FFF2-40B4-BE49-F238E27FC236}">
                <a16:creationId xmlns:a16="http://schemas.microsoft.com/office/drawing/2014/main" id="{57441EDC-74A8-4808-8583-DDCFDC2D65D3}"/>
              </a:ext>
            </a:extLst>
          </p:cNvPr>
          <p:cNvSpPr txBox="1"/>
          <p:nvPr/>
        </p:nvSpPr>
        <p:spPr>
          <a:xfrm>
            <a:off x="-110169" y="2977455"/>
            <a:ext cx="6702635" cy="234744"/>
          </a:xfrm>
          <a:prstGeom prst="rect">
            <a:avLst/>
          </a:prstGeom>
          <a:noFill/>
        </p:spPr>
        <p:txBody>
          <a:bodyPr wrap="square" rtlCol="0">
            <a:spAutoFit/>
          </a:bodyPr>
          <a:lstStyle/>
          <a:p>
            <a:pPr marL="457200">
              <a:lnSpc>
                <a:spcPct val="107000"/>
              </a:lnSpc>
              <a:spcAft>
                <a:spcPts val="800"/>
              </a:spcAft>
            </a:pPr>
            <a:r>
              <a:rPr lang="en-GB" sz="950" dirty="0">
                <a:solidFill>
                  <a:schemeClr val="tx2"/>
                </a:solidFill>
                <a:latin typeface="Bahnschrift Light" panose="020B0502040204020203" pitchFamily="34" charset="0"/>
                <a:ea typeface="Calibri" panose="020F0502020204030204" pitchFamily="34" charset="0"/>
                <a:cs typeface="Times New Roman" panose="02020603050405020304" pitchFamily="18" charset="0"/>
              </a:rPr>
              <a:t>Summary of findings tables were made for main comparisons and outcomes.  We identified nine RCTs.</a:t>
            </a:r>
          </a:p>
        </p:txBody>
      </p:sp>
      <p:sp>
        <p:nvSpPr>
          <p:cNvPr id="7" name="TextBox 6">
            <a:extLst>
              <a:ext uri="{FF2B5EF4-FFF2-40B4-BE49-F238E27FC236}">
                <a16:creationId xmlns:a16="http://schemas.microsoft.com/office/drawing/2014/main" id="{3691C7E7-5A58-4FC3-94F7-D5237BE5CE3F}"/>
              </a:ext>
            </a:extLst>
          </p:cNvPr>
          <p:cNvSpPr txBox="1"/>
          <p:nvPr/>
        </p:nvSpPr>
        <p:spPr>
          <a:xfrm>
            <a:off x="-110169" y="1678462"/>
            <a:ext cx="6775664" cy="1324786"/>
          </a:xfrm>
          <a:prstGeom prst="rect">
            <a:avLst/>
          </a:prstGeom>
          <a:noFill/>
        </p:spPr>
        <p:txBody>
          <a:bodyPr wrap="square" rtlCol="0">
            <a:spAutoFit/>
          </a:bodyPr>
          <a:lstStyle/>
          <a:p>
            <a:pPr marL="628650" indent="-171450">
              <a:lnSpc>
                <a:spcPct val="107000"/>
              </a:lnSpc>
              <a:spcAft>
                <a:spcPts val="800"/>
              </a:spcAft>
              <a:buFont typeface="Arial" panose="020B0604020202020204" pitchFamily="34" charset="0"/>
              <a:buChar char="•"/>
            </a:pPr>
            <a:r>
              <a:rPr lang="en-GB" sz="950" dirty="0">
                <a:solidFill>
                  <a:schemeClr val="tx2"/>
                </a:solidFill>
                <a:latin typeface="Bahnschrift SemiLight" panose="020B0502040204020203" pitchFamily="34" charset="0"/>
                <a:ea typeface="Calibri" panose="020F0502020204030204" pitchFamily="34" charset="0"/>
                <a:cs typeface="Times New Roman" panose="02020603050405020304" pitchFamily="18" charset="0"/>
              </a:rPr>
              <a:t>How many people stopped using nicotine vapes at least 6 months after study start (also measured between 3 &amp; 6 months);</a:t>
            </a:r>
          </a:p>
          <a:p>
            <a:pPr marL="628650" indent="-171450">
              <a:lnSpc>
                <a:spcPct val="107000"/>
              </a:lnSpc>
              <a:spcAft>
                <a:spcPts val="800"/>
              </a:spcAft>
              <a:buFont typeface="Arial" panose="020B0604020202020204" pitchFamily="34" charset="0"/>
              <a:buChar char="•"/>
            </a:pPr>
            <a:r>
              <a:rPr lang="en-GB" sz="950" dirty="0">
                <a:solidFill>
                  <a:schemeClr val="tx2"/>
                </a:solidFill>
                <a:latin typeface="Bahnschrift SemiLight" panose="020B0502040204020203" pitchFamily="34" charset="0"/>
                <a:ea typeface="Calibri" panose="020F0502020204030204" pitchFamily="34" charset="0"/>
                <a:cs typeface="Times New Roman" panose="02020603050405020304" pitchFamily="18" charset="0"/>
              </a:rPr>
              <a:t>Change in tobacco smoking at least 6 months after study start (also measured between 3 &amp; 6 months);</a:t>
            </a:r>
          </a:p>
          <a:p>
            <a:pPr marL="628650" indent="-171450">
              <a:lnSpc>
                <a:spcPct val="107000"/>
              </a:lnSpc>
              <a:spcAft>
                <a:spcPts val="800"/>
              </a:spcAft>
              <a:buFont typeface="Arial" panose="020B0604020202020204" pitchFamily="34" charset="0"/>
              <a:buChar char="•"/>
            </a:pPr>
            <a:r>
              <a:rPr lang="en-GB" sz="950" dirty="0">
                <a:solidFill>
                  <a:schemeClr val="tx2"/>
                </a:solidFill>
                <a:latin typeface="Bahnschrift SemiLight" panose="020B0502040204020203" pitchFamily="34" charset="0"/>
                <a:ea typeface="Calibri" panose="020F0502020204030204" pitchFamily="34" charset="0"/>
                <a:cs typeface="Times New Roman" panose="02020603050405020304" pitchFamily="18" charset="0"/>
              </a:rPr>
              <a:t>How many people experienced reporting serious adverse events (SAEs)  and adverse events (AEs) of treatment, at least one week after treatment started;</a:t>
            </a:r>
          </a:p>
          <a:p>
            <a:pPr marL="628650" indent="-171450">
              <a:lnSpc>
                <a:spcPct val="107000"/>
              </a:lnSpc>
              <a:spcAft>
                <a:spcPts val="800"/>
              </a:spcAft>
              <a:buFont typeface="Arial" panose="020B0604020202020204" pitchFamily="34" charset="0"/>
              <a:buChar char="•"/>
            </a:pPr>
            <a:r>
              <a:rPr lang="en-GB" sz="950" dirty="0">
                <a:solidFill>
                  <a:schemeClr val="tx2"/>
                </a:solidFill>
                <a:latin typeface="Bahnschrift SemiLight" panose="020B0502040204020203" pitchFamily="34" charset="0"/>
                <a:ea typeface="Calibri" panose="020F0502020204030204" pitchFamily="34" charset="0"/>
                <a:cs typeface="Times New Roman" panose="02020603050405020304" pitchFamily="18" charset="0"/>
              </a:rPr>
              <a:t>Change in biological markers (e.g. blood pressure; biomarkers of harm)</a:t>
            </a:r>
          </a:p>
        </p:txBody>
      </p:sp>
      <p:sp>
        <p:nvSpPr>
          <p:cNvPr id="28" name="TextBox 27">
            <a:extLst>
              <a:ext uri="{FF2B5EF4-FFF2-40B4-BE49-F238E27FC236}">
                <a16:creationId xmlns:a16="http://schemas.microsoft.com/office/drawing/2014/main" id="{5E4EA8B1-EAE5-42C6-AE68-923058371437}"/>
              </a:ext>
            </a:extLst>
          </p:cNvPr>
          <p:cNvSpPr txBox="1"/>
          <p:nvPr/>
        </p:nvSpPr>
        <p:spPr>
          <a:xfrm>
            <a:off x="412066" y="942719"/>
            <a:ext cx="5884294" cy="253916"/>
          </a:xfrm>
          <a:prstGeom prst="rect">
            <a:avLst/>
          </a:prstGeom>
          <a:solidFill>
            <a:srgbClr val="F7DDEF"/>
          </a:solidFill>
          <a:ln>
            <a:solidFill>
              <a:srgbClr val="7030A0"/>
            </a:solidFill>
          </a:ln>
        </p:spPr>
        <p:txBody>
          <a:bodyPr wrap="square" rtlCol="0">
            <a:spAutoFit/>
          </a:bodyPr>
          <a:lstStyle/>
          <a:p>
            <a:pPr>
              <a:spcAft>
                <a:spcPts val="1800"/>
              </a:spcAft>
            </a:pPr>
            <a:r>
              <a:rPr lang="en-GB" sz="1050" dirty="0">
                <a:solidFill>
                  <a:srgbClr val="7030A0"/>
                </a:solidFill>
              </a:rPr>
              <a:t>The process</a:t>
            </a:r>
          </a:p>
        </p:txBody>
      </p:sp>
      <p:sp>
        <p:nvSpPr>
          <p:cNvPr id="29" name="TextBox 28">
            <a:extLst>
              <a:ext uri="{FF2B5EF4-FFF2-40B4-BE49-F238E27FC236}">
                <a16:creationId xmlns:a16="http://schemas.microsoft.com/office/drawing/2014/main" id="{B4D62887-F44C-485B-A7C8-E899150A9F6A}"/>
              </a:ext>
            </a:extLst>
          </p:cNvPr>
          <p:cNvSpPr txBox="1"/>
          <p:nvPr/>
        </p:nvSpPr>
        <p:spPr>
          <a:xfrm>
            <a:off x="417302" y="3263350"/>
            <a:ext cx="5879058" cy="253916"/>
          </a:xfrm>
          <a:prstGeom prst="rect">
            <a:avLst/>
          </a:prstGeom>
          <a:solidFill>
            <a:srgbClr val="F7DDEF"/>
          </a:solidFill>
          <a:ln>
            <a:solidFill>
              <a:srgbClr val="7030A0"/>
            </a:solidFill>
          </a:ln>
        </p:spPr>
        <p:txBody>
          <a:bodyPr wrap="square" rtlCol="0">
            <a:spAutoFit/>
          </a:bodyPr>
          <a:lstStyle/>
          <a:p>
            <a:pPr>
              <a:spcAft>
                <a:spcPts val="1800"/>
              </a:spcAft>
            </a:pPr>
            <a:r>
              <a:rPr lang="en-GB" sz="1050" dirty="0">
                <a:solidFill>
                  <a:srgbClr val="7030A0"/>
                </a:solidFill>
              </a:rPr>
              <a:t>Funding</a:t>
            </a:r>
          </a:p>
        </p:txBody>
      </p:sp>
      <p:sp>
        <p:nvSpPr>
          <p:cNvPr id="30" name="TextBox 29">
            <a:extLst>
              <a:ext uri="{FF2B5EF4-FFF2-40B4-BE49-F238E27FC236}">
                <a16:creationId xmlns:a16="http://schemas.microsoft.com/office/drawing/2014/main" id="{E0C21C6F-74B6-4340-AFF3-68EAB535BBDE}"/>
              </a:ext>
            </a:extLst>
          </p:cNvPr>
          <p:cNvSpPr txBox="1"/>
          <p:nvPr/>
        </p:nvSpPr>
        <p:spPr>
          <a:xfrm>
            <a:off x="412066" y="3940518"/>
            <a:ext cx="5884294" cy="253916"/>
          </a:xfrm>
          <a:prstGeom prst="rect">
            <a:avLst/>
          </a:prstGeom>
          <a:solidFill>
            <a:srgbClr val="F7DDEF"/>
          </a:solidFill>
          <a:ln>
            <a:solidFill>
              <a:srgbClr val="7030A0"/>
            </a:solidFill>
          </a:ln>
        </p:spPr>
        <p:txBody>
          <a:bodyPr wrap="square" rtlCol="0">
            <a:spAutoFit/>
          </a:bodyPr>
          <a:lstStyle/>
          <a:p>
            <a:pPr>
              <a:spcAft>
                <a:spcPts val="1800"/>
              </a:spcAft>
            </a:pPr>
            <a:r>
              <a:rPr lang="en-GB" sz="1050" dirty="0">
                <a:solidFill>
                  <a:srgbClr val="7030A0"/>
                </a:solidFill>
              </a:rPr>
              <a:t>Summary of findings tables</a:t>
            </a:r>
          </a:p>
        </p:txBody>
      </p:sp>
      <p:sp>
        <p:nvSpPr>
          <p:cNvPr id="20" name="Rectangle 19"/>
          <p:cNvSpPr/>
          <p:nvPr/>
        </p:nvSpPr>
        <p:spPr>
          <a:xfrm>
            <a:off x="2286694" y="7792959"/>
            <a:ext cx="1618088" cy="289951"/>
          </a:xfrm>
          <a:prstGeom prst="rect">
            <a:avLst/>
          </a:prstGeom>
        </p:spPr>
        <p:txBody>
          <a:bodyPr wrap="square">
            <a:spAutoFit/>
          </a:bodyPr>
          <a:lstStyle/>
          <a:p>
            <a:pPr>
              <a:lnSpc>
                <a:spcPct val="107000"/>
              </a:lnSpc>
              <a:spcAft>
                <a:spcPts val="600"/>
              </a:spcAft>
            </a:pPr>
            <a:r>
              <a:rPr lang="en-GB" sz="1200" b="1" dirty="0">
                <a:solidFill>
                  <a:srgbClr val="7030A0"/>
                </a:solidFill>
                <a:latin typeface="Arial" panose="020B0604020202020204" pitchFamily="34" charset="0"/>
                <a:ea typeface="Calibri" panose="020F0502020204030204" pitchFamily="34" charset="0"/>
                <a:cs typeface="Times New Roman" panose="02020603050405020304" pitchFamily="18" charset="0"/>
              </a:rPr>
              <a:t>Visit our webpage</a:t>
            </a:r>
            <a:endParaRPr lang="en-GB" sz="1200" dirty="0">
              <a:solidFill>
                <a:srgbClr val="7030A0"/>
              </a:solidFill>
              <a:latin typeface="Calibri" panose="020F0502020204030204" pitchFamily="34" charset="0"/>
              <a:ea typeface="Calibri" panose="020F0502020204030204" pitchFamily="34" charset="0"/>
              <a:cs typeface="Times New Roman" panose="02020603050405020304" pitchFamily="18" charset="0"/>
            </a:endParaRPr>
          </a:p>
        </p:txBody>
      </p:sp>
      <p:pic>
        <p:nvPicPr>
          <p:cNvPr id="31" name="Picture 30" descr="signature">
            <a:extLst>
              <a:ext uri="{FF2B5EF4-FFF2-40B4-BE49-F238E27FC236}">
                <a16:creationId xmlns:a16="http://schemas.microsoft.com/office/drawing/2014/main" id="{DB183DA6-675B-494C-AAC1-5BB1B1594AE9}"/>
              </a:ext>
            </a:extLst>
          </p:cNvPr>
          <p:cNvPicPr/>
          <p:nvPr/>
        </p:nvPicPr>
        <p:blipFill>
          <a:blip r:embed="rId8">
            <a:extLst>
              <a:ext uri="{28A0092B-C50C-407E-A947-70E740481C1C}">
                <a14:useLocalDpi xmlns:a14="http://schemas.microsoft.com/office/drawing/2010/main" val="0"/>
              </a:ext>
            </a:extLst>
          </a:blip>
          <a:srcRect/>
          <a:stretch>
            <a:fillRect/>
          </a:stretch>
        </p:blipFill>
        <p:spPr bwMode="auto">
          <a:xfrm>
            <a:off x="6265705" y="158733"/>
            <a:ext cx="534172" cy="604318"/>
          </a:xfrm>
          <a:prstGeom prst="rect">
            <a:avLst/>
          </a:prstGeom>
          <a:noFill/>
          <a:ln>
            <a:noFill/>
          </a:ln>
        </p:spPr>
      </p:pic>
      <p:pic>
        <p:nvPicPr>
          <p:cNvPr id="32" name="Picture 31">
            <a:extLst>
              <a:ext uri="{FF2B5EF4-FFF2-40B4-BE49-F238E27FC236}">
                <a16:creationId xmlns:a16="http://schemas.microsoft.com/office/drawing/2014/main" id="{D6367152-0639-4022-B000-70AF64610512}"/>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042121" y="215500"/>
            <a:ext cx="1635903" cy="566344"/>
          </a:xfrm>
          <a:prstGeom prst="rect">
            <a:avLst/>
          </a:prstGeom>
        </p:spPr>
      </p:pic>
      <p:sp>
        <p:nvSpPr>
          <p:cNvPr id="25" name="Rectangle 24">
            <a:extLst>
              <a:ext uri="{FF2B5EF4-FFF2-40B4-BE49-F238E27FC236}">
                <a16:creationId xmlns:a16="http://schemas.microsoft.com/office/drawing/2014/main" id="{7CC9F1DC-15EB-4CA3-AE32-326ACBB917F5}"/>
              </a:ext>
            </a:extLst>
          </p:cNvPr>
          <p:cNvSpPr/>
          <p:nvPr/>
        </p:nvSpPr>
        <p:spPr>
          <a:xfrm>
            <a:off x="-110169" y="8281048"/>
            <a:ext cx="3205907" cy="724557"/>
          </a:xfrm>
          <a:prstGeom prst="rect">
            <a:avLst/>
          </a:prstGeom>
        </p:spPr>
        <p:txBody>
          <a:bodyPr wrap="square">
            <a:spAutoFit/>
          </a:bodyPr>
          <a:lstStyle/>
          <a:p>
            <a:pPr marL="457200">
              <a:lnSpc>
                <a:spcPct val="107000"/>
              </a:lnSpc>
            </a:pPr>
            <a:r>
              <a:rPr lang="en-GB" sz="9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10"/>
              </a:rPr>
              <a:t>Cochrane IQV review</a:t>
            </a:r>
            <a:endParaRPr lang="en-GB" sz="900" dirty="0">
              <a:effectLst/>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900" dirty="0">
              <a:effectLst/>
              <a:latin typeface="Arial" panose="020B0604020202020204" pitchFamily="34" charset="0"/>
              <a:ea typeface="Calibri" panose="020F0502020204030204" pitchFamily="34" charset="0"/>
              <a:cs typeface="Arial" panose="020B0604020202020204" pitchFamily="34" charset="0"/>
            </a:endParaRPr>
          </a:p>
          <a:p>
            <a:pPr marL="457200">
              <a:lnSpc>
                <a:spcPct val="107000"/>
              </a:lnSpc>
            </a:pPr>
            <a:endParaRPr lang="en-GB" sz="900" dirty="0">
              <a:latin typeface="Arial" panose="020B0604020202020204" pitchFamily="34" charset="0"/>
              <a:cs typeface="Arial" panose="020B0604020202020204" pitchFamily="34" charset="0"/>
            </a:endParaRPr>
          </a:p>
          <a:p>
            <a:pPr marL="457200">
              <a:lnSpc>
                <a:spcPct val="107000"/>
              </a:lnSpc>
            </a:pPr>
            <a:r>
              <a:rPr lang="en-GB" sz="1200" b="1" dirty="0">
                <a:latin typeface="Arial" panose="020B0604020202020204" pitchFamily="34" charset="0"/>
                <a:cs typeface="Times New Roman" panose="02020603050405020304" pitchFamily="18" charset="0"/>
              </a:rPr>
              <a:t>	</a:t>
            </a:r>
            <a:endParaRPr lang="en-GB" sz="12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45845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02" y="1216756"/>
            <a:ext cx="6217702" cy="453552"/>
          </a:xfrm>
        </p:spPr>
        <p:txBody>
          <a:bodyPr/>
          <a:lstStyle/>
          <a:p>
            <a:r>
              <a:rPr lang="en-GB" sz="1350" dirty="0">
                <a:solidFill>
                  <a:srgbClr val="7030A0"/>
                </a:solidFill>
              </a:rPr>
              <a:t>1. Summary of Findings: Combination NRT compared to control for nicotine vaping cessation</a:t>
            </a:r>
          </a:p>
        </p:txBody>
      </p:sp>
      <p:grpSp>
        <p:nvGrpSpPr>
          <p:cNvPr id="9" name="Group 8"/>
          <p:cNvGrpSpPr/>
          <p:nvPr/>
        </p:nvGrpSpPr>
        <p:grpSpPr>
          <a:xfrm>
            <a:off x="71144" y="320986"/>
            <a:ext cx="6131422" cy="638517"/>
            <a:chOff x="33044" y="320986"/>
            <a:chExt cx="6131422" cy="638517"/>
          </a:xfrm>
        </p:grpSpPr>
        <p:pic>
          <p:nvPicPr>
            <p:cNvPr id="12" name="Picture 11"/>
            <p:cNvPicPr>
              <a:picLocks noChangeAspect="1"/>
            </p:cNvPicPr>
            <p:nvPr/>
          </p:nvPicPr>
          <p:blipFill>
            <a:blip r:embed="rId2"/>
            <a:stretch>
              <a:fillRect/>
            </a:stretch>
          </p:blipFill>
          <p:spPr>
            <a:xfrm>
              <a:off x="33044" y="365166"/>
              <a:ext cx="580016" cy="594337"/>
            </a:xfrm>
            <a:prstGeom prst="rect">
              <a:avLst/>
            </a:prstGeom>
          </p:spPr>
        </p:pic>
        <p:pic>
          <p:nvPicPr>
            <p:cNvPr id="13" name="Picture 12"/>
            <p:cNvPicPr>
              <a:picLocks noChangeAspect="1"/>
            </p:cNvPicPr>
            <p:nvPr/>
          </p:nvPicPr>
          <p:blipFill>
            <a:blip r:embed="rId3"/>
            <a:stretch>
              <a:fillRect/>
            </a:stretch>
          </p:blipFill>
          <p:spPr>
            <a:xfrm>
              <a:off x="3907548" y="320986"/>
              <a:ext cx="1143614" cy="604318"/>
            </a:xfrm>
            <a:prstGeom prst="rect">
              <a:avLst/>
            </a:prstGeom>
          </p:spPr>
        </p:pic>
        <p:pic>
          <p:nvPicPr>
            <p:cNvPr id="14" name="Picture 13"/>
            <p:cNvPicPr>
              <a:picLocks noChangeAspect="1"/>
            </p:cNvPicPr>
            <p:nvPr/>
          </p:nvPicPr>
          <p:blipFill>
            <a:blip r:embed="rId4"/>
            <a:stretch>
              <a:fillRect/>
            </a:stretch>
          </p:blipFill>
          <p:spPr>
            <a:xfrm>
              <a:off x="2967331" y="343681"/>
              <a:ext cx="601674" cy="594337"/>
            </a:xfrm>
            <a:prstGeom prst="rect">
              <a:avLst/>
            </a:prstGeom>
          </p:spPr>
        </p:pic>
        <p:pic>
          <p:nvPicPr>
            <p:cNvPr id="15" name="Picture 14"/>
            <p:cNvPicPr>
              <a:picLocks noChangeAspect="1"/>
            </p:cNvPicPr>
            <p:nvPr/>
          </p:nvPicPr>
          <p:blipFill>
            <a:blip r:embed="rId5"/>
            <a:stretch>
              <a:fillRect/>
            </a:stretch>
          </p:blipFill>
          <p:spPr>
            <a:xfrm>
              <a:off x="5196206" y="417055"/>
              <a:ext cx="968260" cy="453553"/>
            </a:xfrm>
            <a:prstGeom prst="rect">
              <a:avLst/>
            </a:prstGeom>
          </p:spPr>
        </p:pic>
      </p:grpSp>
      <p:graphicFrame>
        <p:nvGraphicFramePr>
          <p:cNvPr id="19" name="Table 18"/>
          <p:cNvGraphicFramePr>
            <a:graphicFrameLocks noGrp="1"/>
          </p:cNvGraphicFramePr>
          <p:nvPr>
            <p:extLst>
              <p:ext uri="{D42A27DB-BD31-4B8C-83A1-F6EECF244321}">
                <p14:modId xmlns:p14="http://schemas.microsoft.com/office/powerpoint/2010/main" val="3401024319"/>
              </p:ext>
            </p:extLst>
          </p:nvPr>
        </p:nvGraphicFramePr>
        <p:xfrm>
          <a:off x="361152" y="2055476"/>
          <a:ext cx="6300192" cy="824827"/>
        </p:xfrm>
        <a:graphic>
          <a:graphicData uri="http://schemas.openxmlformats.org/drawingml/2006/table">
            <a:tbl>
              <a:tblPr firstRow="1" firstCol="1" bandRow="1">
                <a:tableStyleId>{5C22544A-7EE6-4342-B048-85BDC9FD1C3A}</a:tableStyleId>
              </a:tblPr>
              <a:tblGrid>
                <a:gridCol w="6300192">
                  <a:extLst>
                    <a:ext uri="{9D8B030D-6E8A-4147-A177-3AD203B41FA5}">
                      <a16:colId xmlns:a16="http://schemas.microsoft.com/office/drawing/2014/main" val="3410256019"/>
                    </a:ext>
                  </a:extLst>
                </a:gridCol>
              </a:tblGrid>
              <a:tr h="209878">
                <a:tc>
                  <a:txBody>
                    <a:bodyPr/>
                    <a:lstStyle/>
                    <a:p>
                      <a:pPr>
                        <a:lnSpc>
                          <a:spcPct val="107000"/>
                        </a:lnSpc>
                        <a:spcAft>
                          <a:spcPts val="0"/>
                        </a:spcAft>
                      </a:pPr>
                      <a:r>
                        <a:rPr lang="en-GB" sz="1200" dirty="0">
                          <a:effectLst/>
                        </a:rPr>
                        <a:t>Combination NRT compared to control for nicotine vaping cessation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3238291806"/>
                  </a:ext>
                </a:extLst>
              </a:tr>
              <a:tr h="614949">
                <a:tc>
                  <a:txBody>
                    <a:bodyPr/>
                    <a:lstStyle/>
                    <a:p>
                      <a:pPr>
                        <a:lnSpc>
                          <a:spcPct val="107000"/>
                        </a:lnSpc>
                        <a:spcAft>
                          <a:spcPts val="0"/>
                        </a:spcAft>
                      </a:pPr>
                      <a:r>
                        <a:rPr lang="en-GB" sz="900" dirty="0">
                          <a:effectLst/>
                        </a:rPr>
                        <a:t>Patient or population: people who use nicotine vapes</a:t>
                      </a:r>
                      <a:br>
                        <a:rPr lang="en-GB" sz="900" dirty="0">
                          <a:effectLst/>
                        </a:rPr>
                      </a:br>
                      <a:r>
                        <a:rPr lang="en-GB" sz="900" dirty="0">
                          <a:effectLst/>
                        </a:rPr>
                        <a:t>Setting: USA</a:t>
                      </a:r>
                      <a:br>
                        <a:rPr lang="en-GB" sz="900" dirty="0">
                          <a:effectLst/>
                        </a:rPr>
                      </a:br>
                      <a:r>
                        <a:rPr lang="en-GB" sz="900" dirty="0">
                          <a:effectLst/>
                        </a:rPr>
                        <a:t>Intervention: combination NRT</a:t>
                      </a:r>
                      <a:br>
                        <a:rPr lang="en-GB" sz="900" dirty="0">
                          <a:effectLst/>
                        </a:rPr>
                      </a:br>
                      <a:r>
                        <a:rPr lang="en-GB" sz="900" dirty="0">
                          <a:effectLst/>
                        </a:rPr>
                        <a:t>Comparison: control</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4136641417"/>
                  </a:ext>
                </a:extLst>
              </a:tr>
            </a:tbl>
          </a:graphicData>
        </a:graphic>
      </p:graphicFrame>
      <p:sp>
        <p:nvSpPr>
          <p:cNvPr id="20" name="Rectangle 19"/>
          <p:cNvSpPr/>
          <p:nvPr/>
        </p:nvSpPr>
        <p:spPr>
          <a:xfrm>
            <a:off x="329286" y="6034871"/>
            <a:ext cx="6451093" cy="1446550"/>
          </a:xfrm>
          <a:prstGeom prst="rect">
            <a:avLst/>
          </a:prstGeom>
        </p:spPr>
        <p:txBody>
          <a:bodyPr wrap="square">
            <a:spAutoFit/>
          </a:bodyPr>
          <a:lstStyle/>
          <a:p>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estimated number of events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 </a:t>
            </a:r>
          </a:p>
          <a:p>
            <a:endParaRPr lang="en-GB" sz="800" dirty="0">
              <a:solidFill>
                <a:srgbClr val="333333"/>
              </a:solidFill>
              <a:latin typeface="Arial" panose="020B0604020202020204" pitchFamily="34" charset="0"/>
              <a:ea typeface="Times New Roman" panose="02020603050405020304" pitchFamily="18" charset="0"/>
            </a:endParaRPr>
          </a:p>
          <a:p>
            <a:r>
              <a:rPr lang="en-GB" sz="800" dirty="0">
                <a:solidFill>
                  <a:srgbClr val="333333"/>
                </a:solidFill>
                <a:latin typeface="Arial" panose="020B0604020202020204" pitchFamily="34" charset="0"/>
                <a:ea typeface="Times New Roman" panose="02020603050405020304" pitchFamily="18" charset="0"/>
              </a:rPr>
              <a:t>** It was not possible to calculate relative or absolute effects as no events were reported across study arms.</a:t>
            </a:r>
          </a:p>
          <a:p>
            <a:endParaRPr lang="en-GB" sz="800" b="1" dirty="0">
              <a:solidFill>
                <a:srgbClr val="333333"/>
              </a:solidFill>
              <a:latin typeface="Arial" panose="020B0604020202020204" pitchFamily="34" charset="0"/>
              <a:ea typeface="Times New Roman" panose="02020603050405020304" pitchFamily="18" charset="0"/>
            </a:endParaRPr>
          </a:p>
          <a:p>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p>
          <a:p>
            <a:endParaRPr lang="en-GB" sz="800" dirty="0"/>
          </a:p>
          <a:p>
            <a:r>
              <a:rPr lang="en-GB" sz="1100" baseline="30000" dirty="0">
                <a:effectLst/>
              </a:rPr>
              <a:t>a</a:t>
            </a:r>
            <a:r>
              <a:rPr lang="en-GB" sz="800" dirty="0"/>
              <a:t> Downgraded two levels due to risk of bias: only study contributing to comparison and outcome was judged to be at high risk of bias </a:t>
            </a:r>
          </a:p>
          <a:p>
            <a:r>
              <a:rPr lang="en-GB" sz="1100" baseline="30000" dirty="0">
                <a:effectLst/>
              </a:rPr>
              <a:t>b</a:t>
            </a:r>
            <a:r>
              <a:rPr lang="en-GB" sz="800" baseline="30000" dirty="0">
                <a:latin typeface="Calibri" panose="020F0502020204030204" pitchFamily="34" charset="0"/>
                <a:cs typeface="Times New Roman" panose="02020603050405020304" pitchFamily="18" charset="0"/>
              </a:rPr>
              <a:t> </a:t>
            </a:r>
            <a:r>
              <a:rPr lang="en-GB" sz="800" dirty="0"/>
              <a:t>Downgraded two levels due to imprecision: extremely low number of events across arms (n=3) and 95% CI incorporate the potential for benefit, harm and no effect of the intervention.</a:t>
            </a:r>
          </a:p>
          <a:p>
            <a:r>
              <a:rPr lang="en-GB" sz="1100" baseline="30000" dirty="0">
                <a:effectLst/>
              </a:rPr>
              <a:t>c</a:t>
            </a:r>
            <a:r>
              <a:rPr lang="en-GB" sz="800" baseline="30000" dirty="0">
                <a:latin typeface="Calibri" panose="020F0502020204030204" pitchFamily="34" charset="0"/>
                <a:cs typeface="Times New Roman" panose="02020603050405020304" pitchFamily="18" charset="0"/>
              </a:rPr>
              <a:t> </a:t>
            </a:r>
            <a:r>
              <a:rPr lang="en-GB" sz="800" dirty="0"/>
              <a:t>Downgraded two levels due to imprecision: no events recorded across study arms</a:t>
            </a:r>
            <a:endParaRPr lang="en-GB" sz="800" dirty="0">
              <a:solidFill>
                <a:srgbClr val="333333"/>
              </a:solidFill>
              <a:latin typeface="Arial" panose="020B0604020202020204" pitchFamily="34" charset="0"/>
            </a:endParaRPr>
          </a:p>
        </p:txBody>
      </p:sp>
      <p:graphicFrame>
        <p:nvGraphicFramePr>
          <p:cNvPr id="23" name="Table 22"/>
          <p:cNvGraphicFramePr>
            <a:graphicFrameLocks noGrp="1"/>
          </p:cNvGraphicFramePr>
          <p:nvPr>
            <p:extLst>
              <p:ext uri="{D42A27DB-BD31-4B8C-83A1-F6EECF244321}">
                <p14:modId xmlns:p14="http://schemas.microsoft.com/office/powerpoint/2010/main" val="2879681562"/>
              </p:ext>
            </p:extLst>
          </p:nvPr>
        </p:nvGraphicFramePr>
        <p:xfrm>
          <a:off x="361152" y="2885182"/>
          <a:ext cx="6300192" cy="2950430"/>
        </p:xfrm>
        <a:graphic>
          <a:graphicData uri="http://schemas.openxmlformats.org/drawingml/2006/table">
            <a:tbl>
              <a:tblPr firstRow="1" firstCol="1" bandRow="1">
                <a:tableStyleId>{5C22544A-7EE6-4342-B048-85BDC9FD1C3A}</a:tableStyleId>
              </a:tblPr>
              <a:tblGrid>
                <a:gridCol w="1533068">
                  <a:extLst>
                    <a:ext uri="{9D8B030D-6E8A-4147-A177-3AD203B41FA5}">
                      <a16:colId xmlns:a16="http://schemas.microsoft.com/office/drawing/2014/main" val="74873021"/>
                    </a:ext>
                  </a:extLst>
                </a:gridCol>
                <a:gridCol w="877455">
                  <a:extLst>
                    <a:ext uri="{9D8B030D-6E8A-4147-A177-3AD203B41FA5}">
                      <a16:colId xmlns:a16="http://schemas.microsoft.com/office/drawing/2014/main" val="297941204"/>
                    </a:ext>
                  </a:extLst>
                </a:gridCol>
                <a:gridCol w="914400">
                  <a:extLst>
                    <a:ext uri="{9D8B030D-6E8A-4147-A177-3AD203B41FA5}">
                      <a16:colId xmlns:a16="http://schemas.microsoft.com/office/drawing/2014/main" val="1953266109"/>
                    </a:ext>
                  </a:extLst>
                </a:gridCol>
                <a:gridCol w="989462">
                  <a:extLst>
                    <a:ext uri="{9D8B030D-6E8A-4147-A177-3AD203B41FA5}">
                      <a16:colId xmlns:a16="http://schemas.microsoft.com/office/drawing/2014/main" val="2564820427"/>
                    </a:ext>
                  </a:extLst>
                </a:gridCol>
                <a:gridCol w="982639">
                  <a:extLst>
                    <a:ext uri="{9D8B030D-6E8A-4147-A177-3AD203B41FA5}">
                      <a16:colId xmlns:a16="http://schemas.microsoft.com/office/drawing/2014/main" val="3915611039"/>
                    </a:ext>
                  </a:extLst>
                </a:gridCol>
                <a:gridCol w="1003168">
                  <a:extLst>
                    <a:ext uri="{9D8B030D-6E8A-4147-A177-3AD203B41FA5}">
                      <a16:colId xmlns:a16="http://schemas.microsoft.com/office/drawing/2014/main" val="1334327955"/>
                    </a:ext>
                  </a:extLst>
                </a:gridCol>
              </a:tblGrid>
              <a:tr h="307346">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12700" cap="flat" cmpd="sng" algn="ctr">
                      <a:noFill/>
                      <a:prstDash val="solid"/>
                      <a:round/>
                      <a:headEnd type="none" w="med" len="med"/>
                      <a:tailEnd type="none" w="med" len="med"/>
                    </a:lnL>
                    <a:lnT w="12700" cap="flat" cmpd="sng" algn="ctr">
                      <a:noFill/>
                      <a:prstDash val="solid"/>
                      <a:round/>
                      <a:headEnd type="none" w="med" len="med"/>
                      <a:tailEnd type="none" w="med" len="med"/>
                    </a:lnT>
                    <a:solidFill>
                      <a:srgbClr val="7030A0"/>
                    </a:solidFill>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lnB w="38100" cmpd="sng">
                      <a:noFill/>
                    </a:lnB>
                    <a:solidFill>
                      <a:srgbClr val="7030A0"/>
                    </a:solidFill>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solidFill>
                      <a:srgbClr val="7030A0"/>
                    </a:solidFill>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T w="12700" cap="flat" cmpd="sng" algn="ctr">
                      <a:noFill/>
                      <a:prstDash val="solid"/>
                      <a:round/>
                      <a:headEnd type="none" w="med" len="med"/>
                      <a:tailEnd type="none" w="med" len="med"/>
                    </a:lnT>
                    <a:solidFill>
                      <a:srgbClr val="7030A0"/>
                    </a:solidFill>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R w="12700" cap="flat" cmpd="sng" algn="ctr">
                      <a:noFill/>
                      <a:prstDash val="solid"/>
                      <a:round/>
                      <a:headEnd type="none" w="med" len="med"/>
                      <a:tailEnd type="none" w="med" len="med"/>
                    </a:lnR>
                    <a:lnT w="12700" cap="flat" cmpd="sng" algn="ctr">
                      <a:noFill/>
                      <a:prstDash val="solid"/>
                      <a:round/>
                      <a:headEnd type="none" w="med" len="med"/>
                      <a:tailEnd type="none" w="med" len="med"/>
                    </a:lnT>
                    <a:solidFill>
                      <a:srgbClr val="7030A0"/>
                    </a:solidFill>
                  </a:tcPr>
                </a:tc>
                <a:extLst>
                  <a:ext uri="{0D108BD9-81ED-4DB2-BD59-A6C34878D82A}">
                    <a16:rowId xmlns:a16="http://schemas.microsoft.com/office/drawing/2014/main" val="1859053956"/>
                  </a:ext>
                </a:extLst>
              </a:tr>
              <a:tr h="581501">
                <a:tc vMerge="1">
                  <a:txBody>
                    <a:bodyPr/>
                    <a:lstStyle/>
                    <a:p>
                      <a:endParaRPr lang="en-GB"/>
                    </a:p>
                  </a:txBody>
                  <a:tcPr/>
                </a:tc>
                <a:tc>
                  <a:txBody>
                    <a:bodyPr/>
                    <a:lstStyle/>
                    <a:p>
                      <a:pPr>
                        <a:lnSpc>
                          <a:spcPct val="107000"/>
                        </a:lnSpc>
                        <a:spcAft>
                          <a:spcPts val="600"/>
                        </a:spcAft>
                      </a:pPr>
                      <a:r>
                        <a:rPr lang="en-GB" sz="1000" dirty="0">
                          <a:effectLst/>
                        </a:rPr>
                        <a:t>Risk with control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38100" cmpd="sng">
                      <a:noFill/>
                    </a:lnL>
                    <a:lnR w="12700" cmpd="sng">
                      <a:noFill/>
                    </a:lnR>
                    <a:lnT w="38100" cmpd="sng">
                      <a:noFill/>
                    </a:lnT>
                    <a:lnB w="12700" cmpd="sng">
                      <a:noFill/>
                    </a:lnB>
                    <a:lnTlToBr w="12700" cmpd="sng">
                      <a:noFill/>
                      <a:prstDash val="solid"/>
                    </a:lnTlToBr>
                    <a:lnBlToTr w="12700" cmpd="sng">
                      <a:noFill/>
                      <a:prstDash val="solid"/>
                    </a:lnBlToTr>
                  </a:tcPr>
                </a:tc>
                <a:tc>
                  <a:txBody>
                    <a:bodyPr/>
                    <a:lstStyle/>
                    <a:p>
                      <a:pPr>
                        <a:lnSpc>
                          <a:spcPct val="107000"/>
                        </a:lnSpc>
                        <a:spcAft>
                          <a:spcPts val="600"/>
                        </a:spcAft>
                      </a:pPr>
                      <a:r>
                        <a:rPr lang="en-GB" sz="1000" dirty="0">
                          <a:effectLst/>
                        </a:rPr>
                        <a:t>Risk with combination NRT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nchor="b">
                    <a:lnL w="12700" cmpd="sng">
                      <a:noFill/>
                    </a:lnL>
                    <a:lnR w="38100" cmpd="sng">
                      <a:noFill/>
                    </a:lnR>
                    <a:lnT w="38100" cmpd="sng">
                      <a:noFill/>
                    </a:lnT>
                    <a:lnB w="12700" cmpd="sng">
                      <a:noFill/>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718479541"/>
                  </a:ext>
                </a:extLst>
              </a:tr>
              <a:tr h="156847">
                <a:tc rowSpan="2">
                  <a:txBody>
                    <a:bodyPr/>
                    <a:lstStyle/>
                    <a:p>
                      <a:pPr>
                        <a:lnSpc>
                          <a:spcPct val="107000"/>
                        </a:lnSpc>
                        <a:spcAft>
                          <a:spcPts val="0"/>
                        </a:spcAft>
                      </a:pPr>
                      <a:r>
                        <a:rPr lang="en-GB" sz="900" dirty="0">
                          <a:effectLst/>
                        </a:rPr>
                        <a:t>Vaping cessation at 6 months or longer follow up: 6 months</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L w="12700" cap="flat" cmpd="sng" algn="ctr">
                      <a:noFill/>
                      <a:prstDash val="solid"/>
                      <a:round/>
                      <a:headEnd type="none" w="med" len="med"/>
                      <a:tailEnd type="none" w="med" len="med"/>
                    </a:lnL>
                    <a:solidFill>
                      <a:srgbClr val="7030A0"/>
                    </a:solidFill>
                  </a:tcPr>
                </a:tc>
                <a:tc gridSpan="2">
                  <a:txBody>
                    <a:bodyPr/>
                    <a:lstStyle/>
                    <a:p>
                      <a:pPr>
                        <a:lnSpc>
                          <a:spcPct val="107000"/>
                        </a:lnSpc>
                        <a:spcAft>
                          <a:spcPts val="0"/>
                        </a:spcAft>
                      </a:pPr>
                      <a:r>
                        <a:rPr lang="en-GB" sz="1000" dirty="0">
                          <a:effectLst/>
                        </a:rPr>
                        <a:t>Study population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T w="12700" cmpd="sng">
                      <a:noFill/>
                    </a:lnT>
                  </a:tcPr>
                </a:tc>
                <a:tc hMerge="1">
                  <a:txBody>
                    <a:bodyPr/>
                    <a:lstStyle/>
                    <a:p>
                      <a:endParaRPr lang="en-GB"/>
                    </a:p>
                  </a:txBody>
                  <a:tcPr/>
                </a:tc>
                <a:tc rowSpan="2">
                  <a:txBody>
                    <a:bodyPr/>
                    <a:lstStyle/>
                    <a:p>
                      <a:pPr>
                        <a:lnSpc>
                          <a:spcPct val="107000"/>
                        </a:lnSpc>
                        <a:spcAft>
                          <a:spcPts val="0"/>
                        </a:spcAft>
                      </a:pPr>
                      <a:r>
                        <a:rPr lang="en-GB" sz="1000" dirty="0">
                          <a:effectLst/>
                        </a:rPr>
                        <a:t>RR 2.57</a:t>
                      </a:r>
                      <a:br>
                        <a:rPr lang="en-GB" sz="1000" dirty="0">
                          <a:effectLst/>
                        </a:rPr>
                      </a:br>
                      <a:r>
                        <a:rPr lang="en-GB" sz="1000" dirty="0">
                          <a:effectLst/>
                        </a:rPr>
                        <a:t>(0.29 to 22.93 )</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dirty="0">
                          <a:effectLst/>
                        </a:rPr>
                        <a:t>16</a:t>
                      </a:r>
                      <a:br>
                        <a:rPr lang="en-GB" sz="1000" dirty="0">
                          <a:effectLst/>
                        </a:rPr>
                      </a:br>
                      <a:r>
                        <a:rPr lang="en-GB" sz="1000" dirty="0">
                          <a:effectLst/>
                        </a:rPr>
                        <a:t>(1 RCTs)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a:t>
                      </a:r>
                      <a:br>
                        <a:rPr lang="en-GB" sz="1000" dirty="0">
                          <a:effectLst/>
                        </a:rPr>
                      </a:br>
                      <a:r>
                        <a:rPr lang="en-GB" sz="1000" dirty="0">
                          <a:effectLst/>
                        </a:rPr>
                        <a:t>Very </a:t>
                      </a:r>
                      <a:r>
                        <a:rPr lang="en-GB" sz="1000" dirty="0" err="1">
                          <a:effectLst/>
                        </a:rPr>
                        <a:t>low</a:t>
                      </a:r>
                      <a:r>
                        <a:rPr lang="en-GB" sz="1000" baseline="30000" dirty="0" err="1">
                          <a:effectLst/>
                        </a:rPr>
                        <a:t>a</a:t>
                      </a:r>
                      <a:r>
                        <a:rPr lang="en-GB" sz="1000" baseline="30000" dirty="0">
                          <a:effectLst/>
                        </a:rPr>
                        <a:t>, b</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tcPr>
                </a:tc>
                <a:extLst>
                  <a:ext uri="{0D108BD9-81ED-4DB2-BD59-A6C34878D82A}">
                    <a16:rowId xmlns:a16="http://schemas.microsoft.com/office/drawing/2014/main" val="3187317560"/>
                  </a:ext>
                </a:extLst>
              </a:tr>
              <a:tr h="485105">
                <a:tc vMerge="1">
                  <a:txBody>
                    <a:bodyPr/>
                    <a:lstStyle/>
                    <a:p>
                      <a:endParaRPr lang="en-GB"/>
                    </a:p>
                  </a:txBody>
                  <a:tcPr/>
                </a:tc>
                <a:tc>
                  <a:txBody>
                    <a:bodyPr/>
                    <a:lstStyle/>
                    <a:p>
                      <a:pPr>
                        <a:lnSpc>
                          <a:spcPct val="107000"/>
                        </a:lnSpc>
                        <a:spcAft>
                          <a:spcPts val="0"/>
                        </a:spcAft>
                      </a:pPr>
                      <a:r>
                        <a:rPr lang="en-GB" sz="1000" dirty="0">
                          <a:effectLst/>
                        </a:rPr>
                        <a:t>11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a:txBody>
                    <a:bodyPr/>
                    <a:lstStyle/>
                    <a:p>
                      <a:pPr>
                        <a:lnSpc>
                          <a:spcPct val="107000"/>
                        </a:lnSpc>
                        <a:spcAft>
                          <a:spcPts val="0"/>
                        </a:spcAft>
                      </a:pPr>
                      <a:r>
                        <a:rPr lang="en-GB" sz="1000" dirty="0">
                          <a:effectLst/>
                        </a:rPr>
                        <a:t>29 per 100</a:t>
                      </a:r>
                      <a:br>
                        <a:rPr lang="en-GB" sz="1000" dirty="0">
                          <a:effectLst/>
                        </a:rPr>
                      </a:br>
                      <a:r>
                        <a:rPr lang="en-GB" sz="1000" dirty="0">
                          <a:effectLst/>
                        </a:rPr>
                        <a:t>(3 to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196659935"/>
                  </a:ext>
                </a:extLst>
              </a:tr>
              <a:tr h="156847">
                <a:tc rowSpan="2">
                  <a:txBody>
                    <a:bodyPr/>
                    <a:lstStyle/>
                    <a:p>
                      <a:pPr>
                        <a:lnSpc>
                          <a:spcPct val="107000"/>
                        </a:lnSpc>
                        <a:spcAft>
                          <a:spcPts val="0"/>
                        </a:spcAft>
                      </a:pPr>
                      <a:r>
                        <a:rPr lang="en-GB" sz="900" dirty="0">
                          <a:effectLst/>
                        </a:rPr>
                        <a:t>Change in combustible tobacco use at 6 months or longer – not reported</a:t>
                      </a:r>
                    </a:p>
                  </a:txBody>
                  <a:tcPr marL="3439" marR="3439" marT="3439" marB="3439">
                    <a:lnL w="12700" cap="flat" cmpd="sng" algn="ctr">
                      <a:noFill/>
                      <a:prstDash val="solid"/>
                      <a:round/>
                      <a:headEnd type="none" w="med" len="med"/>
                      <a:tailEnd type="none" w="med" len="med"/>
                    </a:lnL>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hMerge="1">
                  <a:txBody>
                    <a:bodyPr/>
                    <a:lstStyle/>
                    <a:p>
                      <a:endParaRPr lang="en-GB"/>
                    </a:p>
                  </a:txBody>
                  <a:tcPr/>
                </a:tc>
                <a:tc rowSpan="2">
                  <a:txBody>
                    <a:bodyPr/>
                    <a:lstStyle/>
                    <a:p>
                      <a:pPr>
                        <a:lnSpc>
                          <a:spcPct val="107000"/>
                        </a:lnSpc>
                        <a:spcAft>
                          <a:spcPts val="0"/>
                        </a:spcAft>
                      </a:pPr>
                      <a:endParaRPr lang="en-GB" sz="1000" b="1"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rowSpan="2">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tcPr>
                </a:tc>
                <a:extLst>
                  <a:ext uri="{0D108BD9-81ED-4DB2-BD59-A6C34878D82A}">
                    <a16:rowId xmlns:a16="http://schemas.microsoft.com/office/drawing/2014/main" val="651522981"/>
                  </a:ext>
                </a:extLst>
              </a:tr>
              <a:tr h="517238">
                <a:tc vMerge="1">
                  <a:txBody>
                    <a:bodyPr/>
                    <a:lstStyle/>
                    <a:p>
                      <a:endParaRPr lang="en-GB"/>
                    </a:p>
                  </a:txBody>
                  <a:tcPr/>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629044497"/>
                  </a:ext>
                </a:extLst>
              </a:tr>
              <a:tr h="156847">
                <a:tc rowSpan="2">
                  <a:txBody>
                    <a:bodyPr/>
                    <a:lstStyle/>
                    <a:p>
                      <a:pPr>
                        <a:lnSpc>
                          <a:spcPct val="107000"/>
                        </a:lnSpc>
                        <a:spcAft>
                          <a:spcPts val="0"/>
                        </a:spcAft>
                      </a:pPr>
                      <a:r>
                        <a:rPr lang="en-GB" sz="900" dirty="0">
                          <a:effectLst/>
                        </a:rPr>
                        <a:t>Number of participants reporting serious adverse events at follow up: 3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L w="12700" cap="flat" cmpd="sng" algn="ctr">
                      <a:noFill/>
                      <a:prstDash val="solid"/>
                      <a:round/>
                      <a:headEnd type="none" w="med" len="med"/>
                      <a:tailEnd type="none" w="med" len="med"/>
                    </a:lnL>
                    <a:lnB w="12700" cap="flat" cmpd="sng" algn="ctr">
                      <a:noFill/>
                      <a:prstDash val="solid"/>
                      <a:round/>
                      <a:headEnd type="none" w="med" len="med"/>
                      <a:tailEnd type="none" w="med" len="med"/>
                    </a:lnB>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tc>
                <a:tc hMerge="1">
                  <a:txBody>
                    <a:bodyPr/>
                    <a:lstStyle/>
                    <a:p>
                      <a:endParaRPr lang="en-GB"/>
                    </a:p>
                  </a:txBody>
                  <a:tcPr/>
                </a:tc>
                <a:tc rowSpan="2">
                  <a:txBody>
                    <a:bodyPr/>
                    <a:lstStyle/>
                    <a:p>
                      <a:pPr>
                        <a:lnSpc>
                          <a:spcPct val="107000"/>
                        </a:lnSpc>
                        <a:spcAft>
                          <a:spcPts val="0"/>
                        </a:spcAft>
                      </a:pPr>
                      <a:r>
                        <a:rPr lang="en-GB" sz="1000" b="1" dirty="0">
                          <a:effectLst/>
                          <a:latin typeface="Calibri" panose="020F0502020204030204" pitchFamily="34" charset="0"/>
                          <a:ea typeface="Calibri" panose="020F0502020204030204" pitchFamily="34" charset="0"/>
                          <a:cs typeface="Times New Roman" panose="02020603050405020304" pitchFamily="18" charset="0"/>
                        </a:rPr>
                        <a:t>Not pooled**</a:t>
                      </a:r>
                    </a:p>
                  </a:txBody>
                  <a:tcPr marL="3439" marR="3439" marT="3439" marB="3439">
                    <a:lnB w="12700" cap="flat" cmpd="sng" algn="ctr">
                      <a:noFill/>
                      <a:prstDash val="solid"/>
                      <a:round/>
                      <a:headEnd type="none" w="med" len="med"/>
                      <a:tailEnd type="none" w="med" len="med"/>
                    </a:lnB>
                  </a:tcPr>
                </a:tc>
                <a:tc rowSpan="2">
                  <a:txBody>
                    <a:bodyPr/>
                    <a:lstStyle/>
                    <a:p>
                      <a:pPr>
                        <a:lnSpc>
                          <a:spcPct val="107000"/>
                        </a:lnSpc>
                        <a:spcAft>
                          <a:spcPts val="0"/>
                        </a:spcAft>
                      </a:pPr>
                      <a:r>
                        <a:rPr lang="en-GB" sz="1000" dirty="0">
                          <a:effectLst/>
                        </a:rPr>
                        <a:t>508</a:t>
                      </a:r>
                      <a:br>
                        <a:rPr lang="en-GB" sz="1000" dirty="0">
                          <a:effectLst/>
                        </a:rPr>
                      </a:br>
                      <a:r>
                        <a:rPr lang="en-GB" sz="1000" dirty="0">
                          <a:effectLst/>
                        </a:rPr>
                        <a:t>(1 RCT)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a:t>
                      </a:r>
                      <a:br>
                        <a:rPr lang="en-GB" sz="1000" dirty="0">
                          <a:effectLst/>
                        </a:rPr>
                      </a:br>
                      <a:r>
                        <a:rPr lang="en-GB" sz="1000" dirty="0" err="1">
                          <a:effectLst/>
                        </a:rPr>
                        <a:t>Low</a:t>
                      </a:r>
                      <a:r>
                        <a:rPr lang="en-GB" sz="1000" baseline="30000" dirty="0" err="1">
                          <a:effectLst/>
                        </a:rPr>
                        <a:t>c</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R w="12700" cap="flat" cmpd="sng" algn="ctr">
                      <a:noFill/>
                      <a:prstDash val="solid"/>
                      <a:round/>
                      <a:headEnd type="none" w="med" len="med"/>
                      <a:tailEnd type="none" w="med" len="med"/>
                    </a:lnR>
                    <a:lnB w="12700" cap="flat" cmpd="sng" algn="ctr">
                      <a:noFill/>
                      <a:prstDash val="solid"/>
                      <a:round/>
                      <a:headEnd type="none" w="med" len="med"/>
                      <a:tailEnd type="none" w="med" len="med"/>
                    </a:lnB>
                  </a:tcPr>
                </a:tc>
                <a:extLst>
                  <a:ext uri="{0D108BD9-81ED-4DB2-BD59-A6C34878D82A}">
                    <a16:rowId xmlns:a16="http://schemas.microsoft.com/office/drawing/2014/main" val="4204827263"/>
                  </a:ext>
                </a:extLst>
              </a:tr>
              <a:tr h="420527">
                <a:tc vMerge="1">
                  <a:txBody>
                    <a:bodyPr/>
                    <a:lstStyle/>
                    <a:p>
                      <a:endParaRPr lang="en-GB"/>
                    </a:p>
                  </a:txBody>
                  <a:tcPr/>
                </a:tc>
                <a:tc>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Not pooled**</a:t>
                      </a: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b="1" dirty="0">
                          <a:effectLst/>
                          <a:latin typeface="Calibri" panose="020F0502020204030204" pitchFamily="34" charset="0"/>
                          <a:ea typeface="Calibri" panose="020F0502020204030204" pitchFamily="34" charset="0"/>
                          <a:cs typeface="Times New Roman" panose="02020603050405020304" pitchFamily="18" charset="0"/>
                        </a:rPr>
                        <a:t>Not pooled**</a:t>
                      </a:r>
                    </a:p>
                    <a:p>
                      <a:pPr>
                        <a:lnSpc>
                          <a:spcPct val="107000"/>
                        </a:lnSpc>
                        <a:spcAft>
                          <a:spcPts val="0"/>
                        </a:spcAft>
                      </a:pPr>
                      <a:endParaRPr lang="en-GB" sz="1000" strike="noStrike" dirty="0">
                        <a:effectLst/>
                        <a:latin typeface="Calibri" panose="020F0502020204030204" pitchFamily="34" charset="0"/>
                        <a:ea typeface="Calibri" panose="020F0502020204030204" pitchFamily="34" charset="0"/>
                        <a:cs typeface="Times New Roman" panose="02020603050405020304" pitchFamily="18" charset="0"/>
                      </a:endParaRPr>
                    </a:p>
                  </a:txBody>
                  <a:tcPr marL="3439" marR="3439" marT="3439" marB="3439">
                    <a:lnB w="12700" cap="flat" cmpd="sng" algn="ctr">
                      <a:noFill/>
                      <a:prstDash val="solid"/>
                      <a:round/>
                      <a:headEnd type="none" w="med" len="med"/>
                      <a:tailEnd type="none" w="med" len="med"/>
                    </a:lnB>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795388897"/>
                  </a:ext>
                </a:extLst>
              </a:tr>
            </a:tbl>
          </a:graphicData>
        </a:graphic>
      </p:graphicFrame>
      <p:pic>
        <p:nvPicPr>
          <p:cNvPr id="21" name="Picture 20" descr="signature">
            <a:extLst>
              <a:ext uri="{FF2B5EF4-FFF2-40B4-BE49-F238E27FC236}">
                <a16:creationId xmlns:a16="http://schemas.microsoft.com/office/drawing/2014/main" id="{9181BFA5-FD44-43D3-8BB1-8E9A3A2499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209972" y="357678"/>
            <a:ext cx="576884" cy="638354"/>
          </a:xfrm>
          <a:prstGeom prst="rect">
            <a:avLst/>
          </a:prstGeom>
          <a:noFill/>
          <a:ln>
            <a:noFill/>
          </a:ln>
        </p:spPr>
      </p:pic>
      <p:pic>
        <p:nvPicPr>
          <p:cNvPr id="16" name="Picture 15">
            <a:extLst>
              <a:ext uri="{FF2B5EF4-FFF2-40B4-BE49-F238E27FC236}">
                <a16:creationId xmlns:a16="http://schemas.microsoft.com/office/drawing/2014/main" id="{C939FF51-F50D-4C29-A0D9-9F869FF18065}"/>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10344" y="357678"/>
            <a:ext cx="1635903" cy="566344"/>
          </a:xfrm>
          <a:prstGeom prst="rect">
            <a:avLst/>
          </a:prstGeom>
        </p:spPr>
      </p:pic>
    </p:spTree>
    <p:extLst>
      <p:ext uri="{BB962C8B-B14F-4D97-AF65-F5344CB8AC3E}">
        <p14:creationId xmlns:p14="http://schemas.microsoft.com/office/powerpoint/2010/main" val="1680980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4360" y="1107914"/>
            <a:ext cx="6192090" cy="486521"/>
          </a:xfrm>
        </p:spPr>
        <p:txBody>
          <a:bodyPr/>
          <a:lstStyle/>
          <a:p>
            <a:pPr algn="ctr"/>
            <a:r>
              <a:rPr lang="en-GB" sz="1350" dirty="0">
                <a:solidFill>
                  <a:srgbClr val="7030A0"/>
                </a:solidFill>
              </a:rPr>
              <a:t>2. Summary of Findings: </a:t>
            </a:r>
            <a:r>
              <a:rPr lang="en-GB" sz="1350" dirty="0" err="1">
                <a:solidFill>
                  <a:srgbClr val="7030A0"/>
                </a:solidFill>
              </a:rPr>
              <a:t>Cytisine</a:t>
            </a:r>
            <a:r>
              <a:rPr lang="en-GB" sz="1350" dirty="0">
                <a:solidFill>
                  <a:srgbClr val="7030A0"/>
                </a:solidFill>
              </a:rPr>
              <a:t> compared to placebo for nicotine vaping cessation</a:t>
            </a:r>
          </a:p>
        </p:txBody>
      </p:sp>
      <p:grpSp>
        <p:nvGrpSpPr>
          <p:cNvPr id="6" name="Group 5"/>
          <p:cNvGrpSpPr/>
          <p:nvPr/>
        </p:nvGrpSpPr>
        <p:grpSpPr>
          <a:xfrm>
            <a:off x="68344" y="358926"/>
            <a:ext cx="6131422" cy="604318"/>
            <a:chOff x="33044" y="365166"/>
            <a:chExt cx="6131422" cy="604318"/>
          </a:xfrm>
        </p:grpSpPr>
        <p:pic>
          <p:nvPicPr>
            <p:cNvPr id="7" name="Picture 6"/>
            <p:cNvPicPr>
              <a:picLocks noChangeAspect="1"/>
            </p:cNvPicPr>
            <p:nvPr/>
          </p:nvPicPr>
          <p:blipFill>
            <a:blip r:embed="rId2"/>
            <a:stretch>
              <a:fillRect/>
            </a:stretch>
          </p:blipFill>
          <p:spPr>
            <a:xfrm>
              <a:off x="33044" y="365166"/>
              <a:ext cx="580016" cy="594337"/>
            </a:xfrm>
            <a:prstGeom prst="rect">
              <a:avLst/>
            </a:prstGeom>
          </p:spPr>
        </p:pic>
        <p:pic>
          <p:nvPicPr>
            <p:cNvPr id="8" name="Picture 7"/>
            <p:cNvPicPr>
              <a:picLocks noChangeAspect="1"/>
            </p:cNvPicPr>
            <p:nvPr/>
          </p:nvPicPr>
          <p:blipFill>
            <a:blip r:embed="rId3"/>
            <a:stretch>
              <a:fillRect/>
            </a:stretch>
          </p:blipFill>
          <p:spPr>
            <a:xfrm>
              <a:off x="3881015" y="365166"/>
              <a:ext cx="1143614" cy="604318"/>
            </a:xfrm>
            <a:prstGeom prst="rect">
              <a:avLst/>
            </a:prstGeom>
          </p:spPr>
        </p:pic>
        <p:pic>
          <p:nvPicPr>
            <p:cNvPr id="9" name="Picture 8"/>
            <p:cNvPicPr>
              <a:picLocks noChangeAspect="1"/>
            </p:cNvPicPr>
            <p:nvPr/>
          </p:nvPicPr>
          <p:blipFill>
            <a:blip r:embed="rId4"/>
            <a:stretch>
              <a:fillRect/>
            </a:stretch>
          </p:blipFill>
          <p:spPr>
            <a:xfrm>
              <a:off x="2972001" y="375147"/>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grpSp>
      <p:graphicFrame>
        <p:nvGraphicFramePr>
          <p:cNvPr id="16" name="Table 15"/>
          <p:cNvGraphicFramePr>
            <a:graphicFrameLocks noGrp="1"/>
          </p:cNvGraphicFramePr>
          <p:nvPr>
            <p:extLst>
              <p:ext uri="{D42A27DB-BD31-4B8C-83A1-F6EECF244321}">
                <p14:modId xmlns:p14="http://schemas.microsoft.com/office/powerpoint/2010/main" val="3872908296"/>
              </p:ext>
            </p:extLst>
          </p:nvPr>
        </p:nvGraphicFramePr>
        <p:xfrm>
          <a:off x="299804" y="1975225"/>
          <a:ext cx="6354941" cy="883616"/>
        </p:xfrm>
        <a:graphic>
          <a:graphicData uri="http://schemas.openxmlformats.org/drawingml/2006/table">
            <a:tbl>
              <a:tblPr firstRow="1" firstCol="1" bandRow="1">
                <a:tableStyleId>{5C22544A-7EE6-4342-B048-85BDC9FD1C3A}</a:tableStyleId>
              </a:tblPr>
              <a:tblGrid>
                <a:gridCol w="6354941">
                  <a:extLst>
                    <a:ext uri="{9D8B030D-6E8A-4147-A177-3AD203B41FA5}">
                      <a16:colId xmlns:a16="http://schemas.microsoft.com/office/drawing/2014/main" val="178970896"/>
                    </a:ext>
                  </a:extLst>
                </a:gridCol>
              </a:tblGrid>
              <a:tr h="188557">
                <a:tc>
                  <a:txBody>
                    <a:bodyPr/>
                    <a:lstStyle/>
                    <a:p>
                      <a:pPr>
                        <a:lnSpc>
                          <a:spcPct val="107000"/>
                        </a:lnSpc>
                        <a:spcAft>
                          <a:spcPts val="0"/>
                        </a:spcAft>
                      </a:pPr>
                      <a:r>
                        <a:rPr lang="en-GB" sz="1000" dirty="0" err="1">
                          <a:effectLst/>
                        </a:rPr>
                        <a:t>Cytisine</a:t>
                      </a:r>
                      <a:r>
                        <a:rPr lang="en-GB" sz="1000" dirty="0">
                          <a:effectLst/>
                        </a:rPr>
                        <a:t> compared to placebo for nicotine vaping cessation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184765383"/>
                  </a:ext>
                </a:extLst>
              </a:tr>
              <a:tr h="695059">
                <a:tc>
                  <a:txBody>
                    <a:bodyPr/>
                    <a:lstStyle/>
                    <a:p>
                      <a:pPr>
                        <a:lnSpc>
                          <a:spcPct val="107000"/>
                        </a:lnSpc>
                        <a:spcAft>
                          <a:spcPts val="0"/>
                        </a:spcAft>
                      </a:pPr>
                      <a:r>
                        <a:rPr lang="en-GB" sz="900" dirty="0">
                          <a:effectLst/>
                        </a:rPr>
                        <a:t>Patient or population: people who use nicotine vapes</a:t>
                      </a:r>
                      <a:br>
                        <a:rPr lang="en-GB" sz="900" dirty="0">
                          <a:effectLst/>
                        </a:rPr>
                      </a:br>
                      <a:r>
                        <a:rPr lang="en-GB" sz="900" dirty="0">
                          <a:effectLst/>
                        </a:rPr>
                        <a:t>Setting: USA</a:t>
                      </a:r>
                      <a:br>
                        <a:rPr lang="en-GB" sz="900" dirty="0">
                          <a:effectLst/>
                        </a:rPr>
                      </a:br>
                      <a:r>
                        <a:rPr lang="en-GB" sz="900" dirty="0">
                          <a:effectLst/>
                        </a:rPr>
                        <a:t>Intervention: </a:t>
                      </a:r>
                      <a:r>
                        <a:rPr lang="en-GB" sz="900" dirty="0" err="1">
                          <a:effectLst/>
                        </a:rPr>
                        <a:t>cytisine</a:t>
                      </a:r>
                      <a:br>
                        <a:rPr lang="en-GB" sz="900" dirty="0">
                          <a:effectLst/>
                        </a:rPr>
                      </a:br>
                      <a:r>
                        <a:rPr lang="en-GB" sz="900" dirty="0">
                          <a:effectLst/>
                        </a:rPr>
                        <a:t>Comparison: placebo</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2308382919"/>
                  </a:ext>
                </a:extLst>
              </a:tr>
            </a:tbl>
          </a:graphicData>
        </a:graphic>
      </p:graphicFrame>
      <p:sp>
        <p:nvSpPr>
          <p:cNvPr id="17" name="Rectangle 16"/>
          <p:cNvSpPr/>
          <p:nvPr/>
        </p:nvSpPr>
        <p:spPr>
          <a:xfrm>
            <a:off x="283246" y="6487190"/>
            <a:ext cx="6291508" cy="1200329"/>
          </a:xfrm>
          <a:prstGeom prst="rect">
            <a:avLst/>
          </a:prstGeom>
        </p:spPr>
        <p:txBody>
          <a:bodyPr wrap="square">
            <a:spAutoFit/>
          </a:bodyPr>
          <a:lstStyle/>
          <a:p>
            <a:br>
              <a:rPr lang="en-GB" sz="800" dirty="0">
                <a:latin typeface="Arial" panose="020B0604020202020204" pitchFamily="34" charset="0"/>
                <a:ea typeface="Times New Roman" panose="02020603050405020304" pitchFamily="18" charset="0"/>
              </a:rPr>
            </a:br>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estimated number of events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 </a:t>
            </a:r>
          </a:p>
          <a:p>
            <a:endParaRPr lang="en-GB" sz="800" dirty="0">
              <a:solidFill>
                <a:srgbClr val="333333"/>
              </a:solidFill>
              <a:latin typeface="Arial" panose="020B0604020202020204" pitchFamily="34" charset="0"/>
              <a:ea typeface="Times New Roman" panose="02020603050405020304" pitchFamily="18" charset="0"/>
            </a:endParaRPr>
          </a:p>
          <a:p>
            <a:r>
              <a:rPr lang="en-GB" sz="800" dirty="0">
                <a:solidFill>
                  <a:srgbClr val="333333"/>
                </a:solidFill>
                <a:latin typeface="Arial" panose="020B0604020202020204" pitchFamily="34" charset="0"/>
                <a:ea typeface="Times New Roman" panose="02020603050405020304" pitchFamily="18" charset="0"/>
              </a:rPr>
              <a:t>** It was not possible to calculate relative or absolute effects as no events were reported across study arms.</a:t>
            </a:r>
          </a:p>
          <a:p>
            <a:endParaRPr lang="en-GB" sz="800" b="1" dirty="0">
              <a:solidFill>
                <a:srgbClr val="333333"/>
              </a:solidFill>
              <a:latin typeface="Arial" panose="020B0604020202020204" pitchFamily="34" charset="0"/>
              <a:ea typeface="Times New Roman" panose="02020603050405020304" pitchFamily="18" charset="0"/>
            </a:endParaRPr>
          </a:p>
          <a:p>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p>
          <a:p>
            <a:endParaRPr lang="en-GB" sz="800" dirty="0">
              <a:latin typeface="Arial" panose="020B0604020202020204" pitchFamily="34" charset="0"/>
            </a:endParaRPr>
          </a:p>
          <a:p>
            <a:r>
              <a:rPr lang="en-GB" sz="1100" baseline="30000" dirty="0">
                <a:effectLst/>
              </a:rPr>
              <a:t>a</a:t>
            </a:r>
            <a:r>
              <a:rPr lang="en-GB" sz="800" dirty="0"/>
              <a:t> Downgraded two levels due to imprecision. No events were reported across study arms.</a:t>
            </a:r>
          </a:p>
        </p:txBody>
      </p:sp>
      <p:graphicFrame>
        <p:nvGraphicFramePr>
          <p:cNvPr id="22" name="Table 21"/>
          <p:cNvGraphicFramePr>
            <a:graphicFrameLocks noGrp="1"/>
          </p:cNvGraphicFramePr>
          <p:nvPr>
            <p:extLst>
              <p:ext uri="{D42A27DB-BD31-4B8C-83A1-F6EECF244321}">
                <p14:modId xmlns:p14="http://schemas.microsoft.com/office/powerpoint/2010/main" val="3799747477"/>
              </p:ext>
            </p:extLst>
          </p:nvPr>
        </p:nvGraphicFramePr>
        <p:xfrm>
          <a:off x="299804" y="2882780"/>
          <a:ext cx="6349945" cy="3580471"/>
        </p:xfrm>
        <a:graphic>
          <a:graphicData uri="http://schemas.openxmlformats.org/drawingml/2006/table">
            <a:tbl>
              <a:tblPr firstRow="1" firstCol="1" bandRow="1">
                <a:tableStyleId>{5C22544A-7EE6-4342-B048-85BDC9FD1C3A}</a:tableStyleId>
              </a:tblPr>
              <a:tblGrid>
                <a:gridCol w="1409935">
                  <a:extLst>
                    <a:ext uri="{9D8B030D-6E8A-4147-A177-3AD203B41FA5}">
                      <a16:colId xmlns:a16="http://schemas.microsoft.com/office/drawing/2014/main" val="2332063451"/>
                    </a:ext>
                  </a:extLst>
                </a:gridCol>
                <a:gridCol w="933340">
                  <a:extLst>
                    <a:ext uri="{9D8B030D-6E8A-4147-A177-3AD203B41FA5}">
                      <a16:colId xmlns:a16="http://schemas.microsoft.com/office/drawing/2014/main" val="964109046"/>
                    </a:ext>
                  </a:extLst>
                </a:gridCol>
                <a:gridCol w="987840">
                  <a:extLst>
                    <a:ext uri="{9D8B030D-6E8A-4147-A177-3AD203B41FA5}">
                      <a16:colId xmlns:a16="http://schemas.microsoft.com/office/drawing/2014/main" val="3635136213"/>
                    </a:ext>
                  </a:extLst>
                </a:gridCol>
                <a:gridCol w="953779">
                  <a:extLst>
                    <a:ext uri="{9D8B030D-6E8A-4147-A177-3AD203B41FA5}">
                      <a16:colId xmlns:a16="http://schemas.microsoft.com/office/drawing/2014/main" val="183192819"/>
                    </a:ext>
                  </a:extLst>
                </a:gridCol>
                <a:gridCol w="1006726">
                  <a:extLst>
                    <a:ext uri="{9D8B030D-6E8A-4147-A177-3AD203B41FA5}">
                      <a16:colId xmlns:a16="http://schemas.microsoft.com/office/drawing/2014/main" val="1211186267"/>
                    </a:ext>
                  </a:extLst>
                </a:gridCol>
                <a:gridCol w="1058325">
                  <a:extLst>
                    <a:ext uri="{9D8B030D-6E8A-4147-A177-3AD203B41FA5}">
                      <a16:colId xmlns:a16="http://schemas.microsoft.com/office/drawing/2014/main" val="4262391608"/>
                    </a:ext>
                  </a:extLst>
                </a:gridCol>
              </a:tblGrid>
              <a:tr h="324807">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no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030A0"/>
                    </a:solidFill>
                  </a:tcPr>
                </a:tc>
                <a:extLst>
                  <a:ext uri="{0D108BD9-81ED-4DB2-BD59-A6C34878D82A}">
                    <a16:rowId xmlns:a16="http://schemas.microsoft.com/office/drawing/2014/main" val="791177202"/>
                  </a:ext>
                </a:extLst>
              </a:tr>
              <a:tr h="467593">
                <a:tc vMerge="1">
                  <a:txBody>
                    <a:bodyPr/>
                    <a:lstStyle/>
                    <a:p>
                      <a:endParaRPr lang="en-GB"/>
                    </a:p>
                  </a:txBody>
                  <a:tcPr/>
                </a:tc>
                <a:tc>
                  <a:txBody>
                    <a:bodyPr/>
                    <a:lstStyle/>
                    <a:p>
                      <a:pPr>
                        <a:lnSpc>
                          <a:spcPct val="107000"/>
                        </a:lnSpc>
                        <a:spcAft>
                          <a:spcPts val="600"/>
                        </a:spcAft>
                      </a:pPr>
                      <a:r>
                        <a:rPr lang="en-GB" sz="1000" dirty="0">
                          <a:effectLst/>
                        </a:rPr>
                        <a:t>Risk with placebo</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600"/>
                        </a:spcAft>
                      </a:pPr>
                      <a:r>
                        <a:rPr lang="en-GB" sz="1000" dirty="0">
                          <a:effectLst/>
                        </a:rPr>
                        <a:t>Risk with </a:t>
                      </a:r>
                      <a:r>
                        <a:rPr lang="en-GB" sz="1000" dirty="0" err="1">
                          <a:effectLst/>
                        </a:rPr>
                        <a:t>cytisine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nchor="b">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873126624"/>
                  </a:ext>
                </a:extLst>
              </a:tr>
              <a:tr h="178431">
                <a:tc rowSpan="2">
                  <a:txBody>
                    <a:bodyPr/>
                    <a:lstStyle/>
                    <a:p>
                      <a:pPr>
                        <a:lnSpc>
                          <a:spcPct val="107000"/>
                        </a:lnSpc>
                        <a:spcAft>
                          <a:spcPts val="0"/>
                        </a:spcAft>
                      </a:pPr>
                      <a:r>
                        <a:rPr lang="en-GB" sz="900" dirty="0">
                          <a:effectLst/>
                        </a:rPr>
                        <a:t>Vaping cessation at 6 months or longer – not reported</a:t>
                      </a: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marL="0" indent="0">
                        <a:lnSpc>
                          <a:spcPct val="107000"/>
                        </a:lnSpc>
                        <a:spcAft>
                          <a:spcPts val="0"/>
                        </a:spcAft>
                        <a:buFont typeface="Arial" panose="020B0604020202020204" pitchFamily="34" charset="0"/>
                        <a:buNone/>
                      </a:pPr>
                      <a:endParaRPr lang="en-GB" sz="9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782776330"/>
                  </a:ext>
                </a:extLst>
              </a:tr>
              <a:tr h="774903">
                <a:tc vMerge="1">
                  <a:txBody>
                    <a:bodyPr/>
                    <a:lstStyle/>
                    <a:p>
                      <a:endParaRPr lang="en-GB"/>
                    </a:p>
                  </a:txBody>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t>
                      </a: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endParaRPr lang="en-GB" sz="900" b="1"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86762912"/>
                  </a:ext>
                </a:extLst>
              </a:tr>
              <a:tr h="178431">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Change in combustible tobacco use at 6 months or longer – not reported</a:t>
                      </a:r>
                    </a:p>
                    <a:p>
                      <a:pPr>
                        <a:lnSpc>
                          <a:spcPct val="107000"/>
                        </a:lnSpc>
                        <a:spcAft>
                          <a:spcPts val="0"/>
                        </a:spcAft>
                      </a:pPr>
                      <a:endParaRPr lang="en-GB" sz="900" dirty="0">
                        <a:effectLst/>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0"/>
                        </a:spcAft>
                      </a:pP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5762350"/>
                  </a:ext>
                </a:extLst>
              </a:tr>
              <a:tr h="619923">
                <a:tc vMerge="1">
                  <a:txBody>
                    <a:bodyPr/>
                    <a:lstStyle/>
                    <a:p>
                      <a:endParaRPr lang="en-GB"/>
                    </a:p>
                  </a:txBody>
                  <a:tcPr/>
                </a:tc>
                <a:tc>
                  <a:txBody>
                    <a:bodyPr/>
                    <a:lstStyle/>
                    <a:p>
                      <a:pPr algn="ct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a:t>
                      </a: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558283972"/>
                  </a:ext>
                </a:extLst>
              </a:tr>
              <a:tr h="178431">
                <a:tc rowSpan="2">
                  <a:txBody>
                    <a:bodyPr/>
                    <a:lstStyle/>
                    <a:p>
                      <a:pPr>
                        <a:lnSpc>
                          <a:spcPct val="107000"/>
                        </a:lnSpc>
                        <a:spcAft>
                          <a:spcPts val="0"/>
                        </a:spcAft>
                      </a:pPr>
                      <a:r>
                        <a:rPr lang="en-GB" sz="900" dirty="0">
                          <a:effectLst/>
                        </a:rPr>
                        <a:t>Number of participants reporting serious adverse events at follow up: 4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7030A0"/>
                    </a:solidFill>
                  </a:tcPr>
                </a:tc>
                <a:tc gridSpan="2">
                  <a:txBody>
                    <a:bodyPr/>
                    <a:lstStyle/>
                    <a:p>
                      <a:pPr>
                        <a:lnSpc>
                          <a:spcPct val="107000"/>
                        </a:lnSpc>
                        <a:spcAft>
                          <a:spcPts val="0"/>
                        </a:spcAft>
                      </a:pPr>
                      <a:r>
                        <a:rPr lang="en-GB" sz="1000" dirty="0">
                          <a:effectLst/>
                        </a:rPr>
                        <a:t>Study population</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GB"/>
                    </a:p>
                  </a:txBody>
                  <a:tcPr/>
                </a:tc>
                <a:tc rowSpan="2">
                  <a:txBody>
                    <a:bodyPr/>
                    <a:lstStyle/>
                    <a:p>
                      <a:pPr>
                        <a:lnSpc>
                          <a:spcPct val="107000"/>
                        </a:lnSpc>
                        <a:spcAft>
                          <a:spcPts val="0"/>
                        </a:spcAft>
                      </a:pPr>
                      <a:r>
                        <a:rPr lang="en-GB" sz="1000" dirty="0">
                          <a:solidFill>
                            <a:schemeClr val="tx1"/>
                          </a:solidFill>
                          <a:effectLst/>
                        </a:rPr>
                        <a:t>Not pooled**</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nSpc>
                          <a:spcPct val="107000"/>
                        </a:lnSpc>
                        <a:spcAft>
                          <a:spcPts val="0"/>
                        </a:spcAft>
                      </a:pPr>
                      <a:r>
                        <a:rPr lang="en-GB" sz="1000" dirty="0">
                          <a:effectLst/>
                        </a:rPr>
                        <a:t>159</a:t>
                      </a:r>
                      <a:br>
                        <a:rPr lang="en-GB" sz="1000" dirty="0">
                          <a:effectLst/>
                        </a:rPr>
                      </a:br>
                      <a:r>
                        <a:rPr lang="en-GB" sz="1000" dirty="0">
                          <a:effectLst/>
                        </a:rPr>
                        <a:t>(1 RCT)</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a:t>
                      </a:r>
                      <a:br>
                        <a:rPr lang="en-GB" sz="1000" dirty="0">
                          <a:effectLst/>
                        </a:rPr>
                      </a:br>
                      <a:r>
                        <a:rPr lang="en-GB" sz="1000" dirty="0" err="1">
                          <a:effectLst/>
                        </a:rPr>
                        <a:t>Low</a:t>
                      </a:r>
                      <a:r>
                        <a:rPr lang="en-GB" sz="900" baseline="30000" dirty="0" err="1">
                          <a:effectLst/>
                        </a:rPr>
                        <a:t>a</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466413239"/>
                  </a:ext>
                </a:extLst>
              </a:tr>
              <a:tr h="850256">
                <a:tc vMerge="1">
                  <a:txBody>
                    <a:bodyPr/>
                    <a:lstStyle/>
                    <a:p>
                      <a:endParaRPr lang="en-GB"/>
                    </a:p>
                  </a:txBody>
                  <a:tcPr/>
                </a:tc>
                <a:tc>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solidFill>
                            <a:schemeClr val="tx1"/>
                          </a:solidFill>
                          <a:effectLst/>
                        </a:rPr>
                        <a:t>Not pooled**</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a:txBody>
                    <a:bodyPr/>
                    <a:lstStyle/>
                    <a:p>
                      <a:pPr>
                        <a:lnSpc>
                          <a:spcPct val="107000"/>
                        </a:lnSpc>
                        <a:spcAft>
                          <a:spcPts val="0"/>
                        </a:spcAft>
                      </a:pPr>
                      <a:r>
                        <a:rPr lang="en-GB" sz="1000" dirty="0">
                          <a:solidFill>
                            <a:schemeClr val="tx1"/>
                          </a:solidFill>
                          <a:effectLst/>
                        </a:rPr>
                        <a:t>Not pooled**</a:t>
                      </a:r>
                      <a:endParaRPr lang="en-GB" sz="9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810" marR="7810" marT="7810" marB="781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1502089178"/>
                  </a:ext>
                </a:extLst>
              </a:tr>
            </a:tbl>
          </a:graphicData>
        </a:graphic>
      </p:graphicFrame>
      <p:pic>
        <p:nvPicPr>
          <p:cNvPr id="13" name="Picture 12" descr="signature">
            <a:extLst>
              <a:ext uri="{FF2B5EF4-FFF2-40B4-BE49-F238E27FC236}">
                <a16:creationId xmlns:a16="http://schemas.microsoft.com/office/drawing/2014/main" id="{64A424ED-DEE0-4EB6-A464-9B097D9C940C}"/>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212772" y="362167"/>
            <a:ext cx="576884" cy="638354"/>
          </a:xfrm>
          <a:prstGeom prst="rect">
            <a:avLst/>
          </a:prstGeom>
          <a:noFill/>
          <a:ln>
            <a:noFill/>
          </a:ln>
        </p:spPr>
      </p:pic>
      <p:pic>
        <p:nvPicPr>
          <p:cNvPr id="14" name="Picture 13">
            <a:extLst>
              <a:ext uri="{FF2B5EF4-FFF2-40B4-BE49-F238E27FC236}">
                <a16:creationId xmlns:a16="http://schemas.microsoft.com/office/drawing/2014/main" id="{F1264013-F365-4692-9947-BBA655910793}"/>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944837" y="362167"/>
            <a:ext cx="1635903" cy="566344"/>
          </a:xfrm>
          <a:prstGeom prst="rect">
            <a:avLst/>
          </a:prstGeom>
        </p:spPr>
      </p:pic>
    </p:spTree>
    <p:extLst>
      <p:ext uri="{BB962C8B-B14F-4D97-AF65-F5344CB8AC3E}">
        <p14:creationId xmlns:p14="http://schemas.microsoft.com/office/powerpoint/2010/main" val="12211237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55854" y="1055399"/>
            <a:ext cx="6274695" cy="567291"/>
          </a:xfrm>
          <a:prstGeom prst="rect">
            <a:avLst/>
          </a:prstGeom>
        </p:spPr>
        <p:txBody>
          <a:bodyPr vert="horz" lIns="0" tIns="0" rIns="0" bIns="0" rtlCol="0" anchor="b" anchorCtr="0">
            <a:noAutofit/>
          </a:bodyPr>
          <a:lstStyle>
            <a:lvl1pPr algn="l" defTabSz="685784" rtl="0" eaLnBrk="1" latinLnBrk="0" hangingPunct="1">
              <a:spcBef>
                <a:spcPct val="0"/>
              </a:spcBef>
              <a:buNone/>
              <a:defRPr sz="2700" b="1" kern="1200" spc="-30" baseline="0">
                <a:solidFill>
                  <a:schemeClr val="bg2"/>
                </a:solidFill>
                <a:latin typeface="+mj-lt"/>
                <a:ea typeface="+mj-ea"/>
                <a:cs typeface="+mj-cs"/>
              </a:defRPr>
            </a:lvl1pPr>
          </a:lstStyle>
          <a:p>
            <a:pPr algn="ctr"/>
            <a:r>
              <a:rPr lang="en-GB" sz="1350" dirty="0">
                <a:solidFill>
                  <a:srgbClr val="7030A0"/>
                </a:solidFill>
              </a:rPr>
              <a:t>3. Summary of Findings: Varenicline compared to  control for nicotine vaping cessation</a:t>
            </a:r>
          </a:p>
        </p:txBody>
      </p:sp>
      <p:grpSp>
        <p:nvGrpSpPr>
          <p:cNvPr id="6" name="Group 5"/>
          <p:cNvGrpSpPr/>
          <p:nvPr/>
        </p:nvGrpSpPr>
        <p:grpSpPr>
          <a:xfrm>
            <a:off x="47302" y="345275"/>
            <a:ext cx="6131422" cy="647578"/>
            <a:chOff x="33044" y="365166"/>
            <a:chExt cx="6131422" cy="647578"/>
          </a:xfrm>
        </p:grpSpPr>
        <p:pic>
          <p:nvPicPr>
            <p:cNvPr id="7" name="Picture 6"/>
            <p:cNvPicPr>
              <a:picLocks noChangeAspect="1"/>
            </p:cNvPicPr>
            <p:nvPr/>
          </p:nvPicPr>
          <p:blipFill>
            <a:blip r:embed="rId2"/>
            <a:stretch>
              <a:fillRect/>
            </a:stretch>
          </p:blipFill>
          <p:spPr>
            <a:xfrm>
              <a:off x="33044" y="365166"/>
              <a:ext cx="631974" cy="647578"/>
            </a:xfrm>
            <a:prstGeom prst="rect">
              <a:avLst/>
            </a:prstGeom>
          </p:spPr>
        </p:pic>
        <p:pic>
          <p:nvPicPr>
            <p:cNvPr id="8" name="Picture 7"/>
            <p:cNvPicPr>
              <a:picLocks noChangeAspect="1"/>
            </p:cNvPicPr>
            <p:nvPr/>
          </p:nvPicPr>
          <p:blipFill>
            <a:blip r:embed="rId3"/>
            <a:stretch>
              <a:fillRect/>
            </a:stretch>
          </p:blipFill>
          <p:spPr>
            <a:xfrm>
              <a:off x="3899271" y="374696"/>
              <a:ext cx="1143614" cy="604318"/>
            </a:xfrm>
            <a:prstGeom prst="rect">
              <a:avLst/>
            </a:prstGeom>
          </p:spPr>
        </p:pic>
        <p:pic>
          <p:nvPicPr>
            <p:cNvPr id="9" name="Picture 8"/>
            <p:cNvPicPr>
              <a:picLocks noChangeAspect="1"/>
            </p:cNvPicPr>
            <p:nvPr/>
          </p:nvPicPr>
          <p:blipFill>
            <a:blip r:embed="rId4"/>
            <a:stretch>
              <a:fillRect/>
            </a:stretch>
          </p:blipFill>
          <p:spPr>
            <a:xfrm>
              <a:off x="3033819" y="385947"/>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grpSp>
      <p:graphicFrame>
        <p:nvGraphicFramePr>
          <p:cNvPr id="14" name="Table 13"/>
          <p:cNvGraphicFramePr>
            <a:graphicFrameLocks noGrp="1"/>
          </p:cNvGraphicFramePr>
          <p:nvPr>
            <p:extLst>
              <p:ext uri="{D42A27DB-BD31-4B8C-83A1-F6EECF244321}">
                <p14:modId xmlns:p14="http://schemas.microsoft.com/office/powerpoint/2010/main" val="1979090393"/>
              </p:ext>
            </p:extLst>
          </p:nvPr>
        </p:nvGraphicFramePr>
        <p:xfrm>
          <a:off x="329804" y="2013637"/>
          <a:ext cx="6359754" cy="926394"/>
        </p:xfrm>
        <a:graphic>
          <a:graphicData uri="http://schemas.openxmlformats.org/drawingml/2006/table">
            <a:tbl>
              <a:tblPr firstRow="1" firstCol="1" bandRow="1">
                <a:tableStyleId>{5C22544A-7EE6-4342-B048-85BDC9FD1C3A}</a:tableStyleId>
              </a:tblPr>
              <a:tblGrid>
                <a:gridCol w="6359754">
                  <a:extLst>
                    <a:ext uri="{9D8B030D-6E8A-4147-A177-3AD203B41FA5}">
                      <a16:colId xmlns:a16="http://schemas.microsoft.com/office/drawing/2014/main" val="1833229526"/>
                    </a:ext>
                  </a:extLst>
                </a:gridCol>
              </a:tblGrid>
              <a:tr h="180078">
                <a:tc>
                  <a:txBody>
                    <a:bodyPr/>
                    <a:lstStyle/>
                    <a:p>
                      <a:pPr>
                        <a:lnSpc>
                          <a:spcPct val="107000"/>
                        </a:lnSpc>
                        <a:spcAft>
                          <a:spcPts val="0"/>
                        </a:spcAft>
                      </a:pPr>
                      <a:r>
                        <a:rPr lang="en-GB" sz="1000" dirty="0">
                          <a:effectLst/>
                        </a:rPr>
                        <a:t>Varenicline compared to control for nicotine vaping cessation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315625305"/>
                  </a:ext>
                </a:extLst>
              </a:tr>
              <a:tr h="669472">
                <a:tc>
                  <a:txBody>
                    <a:bodyPr/>
                    <a:lstStyle/>
                    <a:p>
                      <a:pPr marL="171450" indent="-171450">
                        <a:lnSpc>
                          <a:spcPct val="107000"/>
                        </a:lnSpc>
                        <a:spcAft>
                          <a:spcPts val="0"/>
                        </a:spcAft>
                        <a:buFont typeface="Arial" panose="020B0604020202020204" pitchFamily="34" charset="0"/>
                        <a:buChar char="•"/>
                      </a:pPr>
                      <a:r>
                        <a:rPr lang="en-GB" sz="900" dirty="0">
                          <a:effectLst/>
                        </a:rPr>
                        <a:t>Patient or population: people who use nicotine vapes</a:t>
                      </a:r>
                      <a:br>
                        <a:rPr lang="en-GB" sz="900" dirty="0">
                          <a:effectLst/>
                        </a:rPr>
                      </a:br>
                      <a:r>
                        <a:rPr lang="en-GB" sz="900" dirty="0">
                          <a:effectLst/>
                        </a:rPr>
                        <a:t>Setting: Italy and USA</a:t>
                      </a:r>
                      <a:br>
                        <a:rPr lang="en-GB" sz="900" dirty="0">
                          <a:effectLst/>
                        </a:rPr>
                      </a:br>
                      <a:r>
                        <a:rPr lang="en-GB" sz="900" dirty="0">
                          <a:effectLst/>
                        </a:rPr>
                        <a:t>Intervention: varenicline</a:t>
                      </a:r>
                      <a:br>
                        <a:rPr lang="en-GB" sz="900" dirty="0">
                          <a:effectLst/>
                        </a:rPr>
                      </a:br>
                      <a:r>
                        <a:rPr lang="en-GB" sz="900" dirty="0">
                          <a:effectLst/>
                        </a:rPr>
                        <a:t>Comparison: control</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4040983049"/>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3385220533"/>
              </p:ext>
            </p:extLst>
          </p:nvPr>
        </p:nvGraphicFramePr>
        <p:xfrm>
          <a:off x="328210" y="2969880"/>
          <a:ext cx="6361348" cy="3597357"/>
        </p:xfrm>
        <a:graphic>
          <a:graphicData uri="http://schemas.openxmlformats.org/drawingml/2006/table">
            <a:tbl>
              <a:tblPr firstRow="1" firstCol="1" bandRow="1">
                <a:tableStyleId>{5C22544A-7EE6-4342-B048-85BDC9FD1C3A}</a:tableStyleId>
              </a:tblPr>
              <a:tblGrid>
                <a:gridCol w="1397789">
                  <a:extLst>
                    <a:ext uri="{9D8B030D-6E8A-4147-A177-3AD203B41FA5}">
                      <a16:colId xmlns:a16="http://schemas.microsoft.com/office/drawing/2014/main" val="2280547134"/>
                    </a:ext>
                  </a:extLst>
                </a:gridCol>
                <a:gridCol w="920770">
                  <a:extLst>
                    <a:ext uri="{9D8B030D-6E8A-4147-A177-3AD203B41FA5}">
                      <a16:colId xmlns:a16="http://schemas.microsoft.com/office/drawing/2014/main" val="3191793613"/>
                    </a:ext>
                  </a:extLst>
                </a:gridCol>
                <a:gridCol w="1031539">
                  <a:extLst>
                    <a:ext uri="{9D8B030D-6E8A-4147-A177-3AD203B41FA5}">
                      <a16:colId xmlns:a16="http://schemas.microsoft.com/office/drawing/2014/main" val="3138007058"/>
                    </a:ext>
                  </a:extLst>
                </a:gridCol>
                <a:gridCol w="1001976">
                  <a:extLst>
                    <a:ext uri="{9D8B030D-6E8A-4147-A177-3AD203B41FA5}">
                      <a16:colId xmlns:a16="http://schemas.microsoft.com/office/drawing/2014/main" val="2272686700"/>
                    </a:ext>
                  </a:extLst>
                </a:gridCol>
                <a:gridCol w="998796">
                  <a:extLst>
                    <a:ext uri="{9D8B030D-6E8A-4147-A177-3AD203B41FA5}">
                      <a16:colId xmlns:a16="http://schemas.microsoft.com/office/drawing/2014/main" val="1978336585"/>
                    </a:ext>
                  </a:extLst>
                </a:gridCol>
                <a:gridCol w="1010478">
                  <a:extLst>
                    <a:ext uri="{9D8B030D-6E8A-4147-A177-3AD203B41FA5}">
                      <a16:colId xmlns:a16="http://schemas.microsoft.com/office/drawing/2014/main" val="492302805"/>
                    </a:ext>
                  </a:extLst>
                </a:gridCol>
              </a:tblGrid>
              <a:tr h="171688">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extLst>
                  <a:ext uri="{0D108BD9-81ED-4DB2-BD59-A6C34878D82A}">
                    <a16:rowId xmlns:a16="http://schemas.microsoft.com/office/drawing/2014/main" val="197674614"/>
                  </a:ext>
                </a:extLst>
              </a:tr>
              <a:tr h="593992">
                <a:tc vMerge="1">
                  <a:txBody>
                    <a:bodyPr/>
                    <a:lstStyle/>
                    <a:p>
                      <a:endParaRPr lang="en-GB"/>
                    </a:p>
                  </a:txBody>
                  <a:tcPr/>
                </a:tc>
                <a:tc>
                  <a:txBody>
                    <a:bodyPr/>
                    <a:lstStyle/>
                    <a:p>
                      <a:pPr>
                        <a:lnSpc>
                          <a:spcPct val="107000"/>
                        </a:lnSpc>
                        <a:spcAft>
                          <a:spcPts val="600"/>
                        </a:spcAft>
                      </a:pPr>
                      <a:r>
                        <a:rPr lang="en-GB" sz="1000" dirty="0">
                          <a:effectLst/>
                        </a:rPr>
                        <a:t>Risk with control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a:txBody>
                    <a:bodyPr/>
                    <a:lstStyle/>
                    <a:p>
                      <a:pPr>
                        <a:lnSpc>
                          <a:spcPct val="107000"/>
                        </a:lnSpc>
                        <a:spcAft>
                          <a:spcPts val="600"/>
                        </a:spcAft>
                      </a:pPr>
                      <a:r>
                        <a:rPr lang="en-GB" sz="1000" dirty="0">
                          <a:effectLst/>
                        </a:rPr>
                        <a:t>Risk with varenicline</a:t>
                      </a:r>
                    </a:p>
                  </a:txBody>
                  <a:tcPr marL="7357" marR="7357" marT="7357" marB="7357" anchor="b"/>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097621682"/>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Vaping cessation at 6 months or longer follow up: 6 months</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b="1" dirty="0">
                          <a:solidFill>
                            <a:schemeClr val="tx1"/>
                          </a:solidFill>
                          <a:effectLst/>
                        </a:rPr>
                        <a:t>RR 2.00</a:t>
                      </a:r>
                      <a:endParaRPr lang="en-GB" sz="1000" b="1" strike="sngStrike" dirty="0">
                        <a:solidFill>
                          <a:schemeClr val="tx1"/>
                        </a:solidFill>
                        <a:effectLst/>
                      </a:endParaRPr>
                    </a:p>
                    <a:p>
                      <a:pPr>
                        <a:lnSpc>
                          <a:spcPct val="107000"/>
                        </a:lnSpc>
                        <a:spcAft>
                          <a:spcPts val="0"/>
                        </a:spcAft>
                      </a:pP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(1.09 to 3.68)</a:t>
                      </a:r>
                    </a:p>
                  </a:txBody>
                  <a:tcPr marL="7357" marR="7357" marT="7357" marB="7357"/>
                </a:tc>
                <a:tc rowSpan="2">
                  <a:txBody>
                    <a:bodyPr/>
                    <a:lstStyle/>
                    <a:p>
                      <a:pPr>
                        <a:lnSpc>
                          <a:spcPct val="107000"/>
                        </a:lnSpc>
                        <a:spcAft>
                          <a:spcPts val="0"/>
                        </a:spcAft>
                      </a:pPr>
                      <a:r>
                        <a:rPr lang="en-GB" sz="1000" dirty="0">
                          <a:solidFill>
                            <a:schemeClr val="tx1"/>
                          </a:solidFill>
                          <a:effectLst/>
                        </a:rPr>
                        <a:t>140</a:t>
                      </a:r>
                      <a:br>
                        <a:rPr lang="en-GB" sz="1000" dirty="0">
                          <a:solidFill>
                            <a:schemeClr val="tx1"/>
                          </a:solidFill>
                          <a:effectLst/>
                        </a:rPr>
                      </a:br>
                      <a:r>
                        <a:rPr lang="en-GB" sz="1000" dirty="0">
                          <a:solidFill>
                            <a:schemeClr val="tx1"/>
                          </a:solidFill>
                          <a:effectLst/>
                        </a:rPr>
                        <a:t>(1 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err="1">
                          <a:effectLst/>
                        </a:rPr>
                        <a:t>LOW</a:t>
                      </a:r>
                      <a:r>
                        <a:rPr lang="en-GB" sz="1000" baseline="30000" dirty="0" err="1">
                          <a:effectLst/>
                        </a:rPr>
                        <a:t>a</a:t>
                      </a: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726329633"/>
                  </a:ext>
                </a:extLst>
              </a:tr>
              <a:tr h="803276">
                <a:tc vMerge="1">
                  <a:txBody>
                    <a:bodyPr/>
                    <a:lstStyle/>
                    <a:p>
                      <a:endParaRPr lang="en-GB"/>
                    </a:p>
                  </a:txBody>
                  <a:tcPr/>
                </a:tc>
                <a:tc>
                  <a:txBody>
                    <a:bodyPr/>
                    <a:lstStyle/>
                    <a:p>
                      <a:pPr>
                        <a:lnSpc>
                          <a:spcPct val="107000"/>
                        </a:lnSpc>
                        <a:spcAft>
                          <a:spcPts val="0"/>
                        </a:spcAft>
                      </a:pPr>
                      <a:r>
                        <a:rPr lang="en-GB" sz="1000" dirty="0">
                          <a:effectLst/>
                        </a:rPr>
                        <a:t>24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a:solidFill>
                            <a:schemeClr val="tx1"/>
                          </a:solidFill>
                          <a:effectLst/>
                        </a:rPr>
                        <a:t>49 per 100</a:t>
                      </a:r>
                      <a:endParaRPr lang="en-GB" sz="1000" strike="sngStrike" dirty="0">
                        <a:solidFill>
                          <a:schemeClr val="tx1"/>
                        </a:solidFill>
                        <a:effectLst/>
                      </a:endParaRPr>
                    </a:p>
                    <a:p>
                      <a:pPr>
                        <a:lnSpc>
                          <a:spcPct val="107000"/>
                        </a:lnSpc>
                        <a:spcAft>
                          <a:spcPts val="0"/>
                        </a:spcAft>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 to 89)</a:t>
                      </a: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03133048"/>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Change in combustible tobacco use at 6 months or longer – not reported</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br>
                        <a:rPr lang="en-GB" sz="1000" dirty="0">
                          <a:effectLst/>
                        </a:rPr>
                      </a:b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2863367341"/>
                  </a:ext>
                </a:extLst>
              </a:tr>
              <a:tr h="642620">
                <a:tc vMerge="1">
                  <a:txBody>
                    <a:bodyPr/>
                    <a:lstStyle/>
                    <a:p>
                      <a:endParaRPr lang="en-GB"/>
                    </a:p>
                  </a:txBody>
                  <a:tcPr/>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37400978"/>
                  </a:ext>
                </a:extLst>
              </a:tr>
              <a:tr h="175152">
                <a:tc rowSpan="2">
                  <a:txBody>
                    <a:bodyPr/>
                    <a:lstStyle/>
                    <a:p>
                      <a:pPr>
                        <a:lnSpc>
                          <a:spcPct val="107000"/>
                        </a:lnSpc>
                        <a:spcAft>
                          <a:spcPts val="0"/>
                        </a:spcAft>
                      </a:pPr>
                      <a:r>
                        <a:rPr lang="en-GB" sz="900" dirty="0">
                          <a:effectLst/>
                        </a:rPr>
                        <a:t>Number of participants reporting serious adverse events at follow up: range 3  months to 6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endParaRPr lang="en-GB" sz="1000" strike="sngStrike" dirty="0">
                        <a:solidFill>
                          <a:schemeClr val="tx1"/>
                        </a:solidFill>
                        <a:effectLst/>
                      </a:endParaRPr>
                    </a:p>
                  </a:txBody>
                  <a:tcPr marL="7357" marR="7357" marT="7357" marB="7357"/>
                </a:tc>
                <a:tc rowSpan="2">
                  <a:txBody>
                    <a:bodyPr/>
                    <a:lstStyle/>
                    <a:p>
                      <a:pPr>
                        <a:lnSpc>
                          <a:spcPct val="107000"/>
                        </a:lnSpc>
                        <a:spcAft>
                          <a:spcPts val="0"/>
                        </a:spcAft>
                      </a:pPr>
                      <a:r>
                        <a:rPr lang="en-GB" sz="1000" dirty="0">
                          <a:solidFill>
                            <a:schemeClr val="tx1"/>
                          </a:solidFill>
                          <a:effectLst/>
                        </a:rPr>
                        <a:t>130</a:t>
                      </a:r>
                      <a:br>
                        <a:rPr lang="en-GB" sz="1000" dirty="0">
                          <a:solidFill>
                            <a:schemeClr val="tx1"/>
                          </a:solidFill>
                          <a:effectLst/>
                        </a:rPr>
                      </a:br>
                      <a:r>
                        <a:rPr lang="en-GB" sz="1000" dirty="0">
                          <a:solidFill>
                            <a:schemeClr val="tx1"/>
                          </a:solidFill>
                          <a:effectLst/>
                        </a:rPr>
                        <a:t>(3 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err="1">
                          <a:effectLst/>
                        </a:rPr>
                        <a:t>LOW</a:t>
                      </a:r>
                      <a:r>
                        <a:rPr lang="en-GB" sz="1000" baseline="30000" dirty="0" err="1">
                          <a:effectLst/>
                        </a:rPr>
                        <a:t>b</a:t>
                      </a: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4263800887"/>
                  </a:ext>
                </a:extLst>
              </a:tr>
              <a:tr h="832691">
                <a:tc vMerge="1">
                  <a:txBody>
                    <a:bodyPr/>
                    <a:lstStyle/>
                    <a:p>
                      <a:endParaRPr lang="en-GB"/>
                    </a:p>
                  </a:txBody>
                  <a:tcPr/>
                </a:tc>
                <a:tc gridSpan="2">
                  <a:txBody>
                    <a:bodyPr/>
                    <a:lstStyle/>
                    <a:p>
                      <a:pPr>
                        <a:lnSpc>
                          <a:spcPct val="107000"/>
                        </a:lnSpc>
                        <a:spcAft>
                          <a:spcPts val="0"/>
                        </a:spcAft>
                      </a:pPr>
                      <a:r>
                        <a:rPr lang="en-GB" sz="1000" dirty="0">
                          <a:effectLst/>
                          <a:latin typeface="Calibri" panose="020F0502020204030204" pitchFamily="34" charset="0"/>
                          <a:ea typeface="Calibri" panose="020F0502020204030204" pitchFamily="34" charset="0"/>
                          <a:cs typeface="Times New Roman" panose="02020603050405020304" pitchFamily="18" charset="0"/>
                        </a:rPr>
                        <a:t> A</a:t>
                      </a:r>
                      <a:r>
                        <a:rPr lang="en-GB" sz="800" dirty="0"/>
                        <a:t>bsolute effects: n/a (the one study contributing to this comparison that reported events did not report events in the control arm, so an accurate absolute risk for the treatment group could not be calculated) RR 2.60 (95% CI 0.11 to 62.16)</a:t>
                      </a:r>
                      <a:endParaRPr lang="en-GB" sz="8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29800901"/>
                  </a:ext>
                </a:extLst>
              </a:tr>
            </a:tbl>
          </a:graphicData>
        </a:graphic>
      </p:graphicFrame>
      <p:sp>
        <p:nvSpPr>
          <p:cNvPr id="17" name="Rectangle 16">
            <a:extLst>
              <a:ext uri="{FF2B5EF4-FFF2-40B4-BE49-F238E27FC236}">
                <a16:creationId xmlns:a16="http://schemas.microsoft.com/office/drawing/2014/main" id="{F9C96FE0-8488-4391-9365-5A55C86D2506}"/>
              </a:ext>
            </a:extLst>
          </p:cNvPr>
          <p:cNvSpPr/>
          <p:nvPr/>
        </p:nvSpPr>
        <p:spPr>
          <a:xfrm>
            <a:off x="283246" y="6487190"/>
            <a:ext cx="6291508" cy="1323439"/>
          </a:xfrm>
          <a:prstGeom prst="rect">
            <a:avLst/>
          </a:prstGeom>
        </p:spPr>
        <p:txBody>
          <a:bodyPr wrap="square">
            <a:spAutoFit/>
          </a:bodyPr>
          <a:lstStyle/>
          <a:p>
            <a:br>
              <a:rPr lang="en-GB" sz="800" dirty="0">
                <a:latin typeface="Arial" panose="020B0604020202020204" pitchFamily="34" charset="0"/>
                <a:ea typeface="Times New Roman" panose="02020603050405020304" pitchFamily="18" charset="0"/>
              </a:rPr>
            </a:br>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estimated number of events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 </a:t>
            </a:r>
          </a:p>
          <a:p>
            <a:endParaRPr lang="en-GB" sz="800" dirty="0">
              <a:solidFill>
                <a:srgbClr val="333333"/>
              </a:solidFill>
              <a:latin typeface="Arial" panose="020B0604020202020204" pitchFamily="34" charset="0"/>
              <a:ea typeface="Times New Roman" panose="02020603050405020304" pitchFamily="18" charset="0"/>
            </a:endParaRPr>
          </a:p>
          <a:p>
            <a:endParaRPr lang="en-GB" sz="800" b="1" dirty="0">
              <a:solidFill>
                <a:srgbClr val="333333"/>
              </a:solidFill>
              <a:latin typeface="Arial" panose="020B0604020202020204" pitchFamily="34" charset="0"/>
              <a:ea typeface="Times New Roman" panose="02020603050405020304" pitchFamily="18" charset="0"/>
            </a:endParaRPr>
          </a:p>
          <a:p>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p>
          <a:p>
            <a:endParaRPr lang="en-GB" sz="800" dirty="0">
              <a:latin typeface="Arial" panose="020B0604020202020204" pitchFamily="34" charset="0"/>
            </a:endParaRPr>
          </a:p>
          <a:p>
            <a:r>
              <a:rPr lang="en-GB" sz="1100" baseline="30000" dirty="0">
                <a:effectLst/>
              </a:rPr>
              <a:t>a</a:t>
            </a:r>
            <a:r>
              <a:rPr lang="en-GB" sz="800" dirty="0"/>
              <a:t> Downgraded two levels due to imprecision: small number of events (n=36) reported across study</a:t>
            </a:r>
          </a:p>
          <a:p>
            <a:r>
              <a:rPr lang="en-GB" sz="1000" baseline="30000" dirty="0">
                <a:effectLst/>
              </a:rPr>
              <a:t>b </a:t>
            </a:r>
            <a:r>
              <a:rPr lang="en-GB" sz="800" dirty="0"/>
              <a:t>Downgraded two levels due to imprecision: very few events and 95% CI incorporate the potential for benefit, harm and no effect of the intervention</a:t>
            </a:r>
          </a:p>
        </p:txBody>
      </p:sp>
      <p:pic>
        <p:nvPicPr>
          <p:cNvPr id="13" name="Picture 12" descr="signature">
            <a:extLst>
              <a:ext uri="{FF2B5EF4-FFF2-40B4-BE49-F238E27FC236}">
                <a16:creationId xmlns:a16="http://schemas.microsoft.com/office/drawing/2014/main" id="{A4840879-4CD6-46AC-B508-4F86D667FCC6}"/>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233814" y="345275"/>
            <a:ext cx="576884" cy="638354"/>
          </a:xfrm>
          <a:prstGeom prst="rect">
            <a:avLst/>
          </a:prstGeom>
          <a:noFill/>
          <a:ln>
            <a:noFill/>
          </a:ln>
        </p:spPr>
      </p:pic>
      <p:pic>
        <p:nvPicPr>
          <p:cNvPr id="15" name="Picture 14">
            <a:extLst>
              <a:ext uri="{FF2B5EF4-FFF2-40B4-BE49-F238E27FC236}">
                <a16:creationId xmlns:a16="http://schemas.microsoft.com/office/drawing/2014/main" id="{49E5DFB7-526C-459E-8490-6F59045DB5A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48397" y="380053"/>
            <a:ext cx="1635903" cy="566344"/>
          </a:xfrm>
          <a:prstGeom prst="rect">
            <a:avLst/>
          </a:prstGeom>
        </p:spPr>
      </p:pic>
    </p:spTree>
    <p:extLst>
      <p:ext uri="{BB962C8B-B14F-4D97-AF65-F5344CB8AC3E}">
        <p14:creationId xmlns:p14="http://schemas.microsoft.com/office/powerpoint/2010/main" val="29598158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55854" y="1055399"/>
            <a:ext cx="6274695" cy="567291"/>
          </a:xfrm>
          <a:prstGeom prst="rect">
            <a:avLst/>
          </a:prstGeom>
        </p:spPr>
        <p:txBody>
          <a:bodyPr vert="horz" lIns="0" tIns="0" rIns="0" bIns="0" rtlCol="0" anchor="b" anchorCtr="0">
            <a:noAutofit/>
          </a:bodyPr>
          <a:lstStyle>
            <a:lvl1pPr algn="l" defTabSz="685784" rtl="0" eaLnBrk="1" latinLnBrk="0" hangingPunct="1">
              <a:spcBef>
                <a:spcPct val="0"/>
              </a:spcBef>
              <a:buNone/>
              <a:defRPr sz="2700" b="1" kern="1200" spc="-30" baseline="0">
                <a:solidFill>
                  <a:schemeClr val="bg2"/>
                </a:solidFill>
                <a:latin typeface="+mj-lt"/>
                <a:ea typeface="+mj-ea"/>
                <a:cs typeface="+mj-cs"/>
              </a:defRPr>
            </a:lvl1pPr>
          </a:lstStyle>
          <a:p>
            <a:pPr algn="ctr"/>
            <a:r>
              <a:rPr lang="en-GB" sz="1350" dirty="0">
                <a:solidFill>
                  <a:srgbClr val="7030A0"/>
                </a:solidFill>
              </a:rPr>
              <a:t>4. Summary of Findings: Nicotine/vaping reduction compared to minimal support for  nicotine vaping cessation</a:t>
            </a:r>
          </a:p>
        </p:txBody>
      </p:sp>
      <p:grpSp>
        <p:nvGrpSpPr>
          <p:cNvPr id="6" name="Group 5"/>
          <p:cNvGrpSpPr/>
          <p:nvPr/>
        </p:nvGrpSpPr>
        <p:grpSpPr>
          <a:xfrm>
            <a:off x="71023" y="375376"/>
            <a:ext cx="6131422" cy="624781"/>
            <a:chOff x="33044" y="365166"/>
            <a:chExt cx="6131422" cy="624781"/>
          </a:xfrm>
        </p:grpSpPr>
        <p:pic>
          <p:nvPicPr>
            <p:cNvPr id="7" name="Picture 6"/>
            <p:cNvPicPr>
              <a:picLocks noChangeAspect="1"/>
            </p:cNvPicPr>
            <p:nvPr/>
          </p:nvPicPr>
          <p:blipFill>
            <a:blip r:embed="rId2"/>
            <a:stretch>
              <a:fillRect/>
            </a:stretch>
          </p:blipFill>
          <p:spPr>
            <a:xfrm>
              <a:off x="33044" y="365166"/>
              <a:ext cx="580016" cy="594337"/>
            </a:xfrm>
            <a:prstGeom prst="rect">
              <a:avLst/>
            </a:prstGeom>
          </p:spPr>
        </p:pic>
        <p:pic>
          <p:nvPicPr>
            <p:cNvPr id="8" name="Picture 7"/>
            <p:cNvPicPr>
              <a:picLocks noChangeAspect="1"/>
            </p:cNvPicPr>
            <p:nvPr/>
          </p:nvPicPr>
          <p:blipFill>
            <a:blip r:embed="rId3"/>
            <a:stretch>
              <a:fillRect/>
            </a:stretch>
          </p:blipFill>
          <p:spPr>
            <a:xfrm>
              <a:off x="3894707" y="385629"/>
              <a:ext cx="1143614" cy="604318"/>
            </a:xfrm>
            <a:prstGeom prst="rect">
              <a:avLst/>
            </a:prstGeom>
          </p:spPr>
        </p:pic>
        <p:pic>
          <p:nvPicPr>
            <p:cNvPr id="9" name="Picture 8"/>
            <p:cNvPicPr>
              <a:picLocks noChangeAspect="1"/>
            </p:cNvPicPr>
            <p:nvPr/>
          </p:nvPicPr>
          <p:blipFill>
            <a:blip r:embed="rId4"/>
            <a:stretch>
              <a:fillRect/>
            </a:stretch>
          </p:blipFill>
          <p:spPr>
            <a:xfrm>
              <a:off x="2976512" y="371222"/>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grpSp>
      <p:graphicFrame>
        <p:nvGraphicFramePr>
          <p:cNvPr id="14" name="Table 13"/>
          <p:cNvGraphicFramePr>
            <a:graphicFrameLocks noGrp="1"/>
          </p:cNvGraphicFramePr>
          <p:nvPr>
            <p:extLst>
              <p:ext uri="{D42A27DB-BD31-4B8C-83A1-F6EECF244321}">
                <p14:modId xmlns:p14="http://schemas.microsoft.com/office/powerpoint/2010/main" val="2458522022"/>
              </p:ext>
            </p:extLst>
          </p:nvPr>
        </p:nvGraphicFramePr>
        <p:xfrm>
          <a:off x="329804" y="2013637"/>
          <a:ext cx="6359754" cy="926394"/>
        </p:xfrm>
        <a:graphic>
          <a:graphicData uri="http://schemas.openxmlformats.org/drawingml/2006/table">
            <a:tbl>
              <a:tblPr firstRow="1" firstCol="1" bandRow="1">
                <a:tableStyleId>{5C22544A-7EE6-4342-B048-85BDC9FD1C3A}</a:tableStyleId>
              </a:tblPr>
              <a:tblGrid>
                <a:gridCol w="6359754">
                  <a:extLst>
                    <a:ext uri="{9D8B030D-6E8A-4147-A177-3AD203B41FA5}">
                      <a16:colId xmlns:a16="http://schemas.microsoft.com/office/drawing/2014/main" val="1833229526"/>
                    </a:ext>
                  </a:extLst>
                </a:gridCol>
              </a:tblGrid>
              <a:tr h="180078">
                <a:tc>
                  <a:txBody>
                    <a:bodyPr/>
                    <a:lstStyle/>
                    <a:p>
                      <a:pPr>
                        <a:lnSpc>
                          <a:spcPct val="107000"/>
                        </a:lnSpc>
                        <a:spcAft>
                          <a:spcPts val="0"/>
                        </a:spcAft>
                      </a:pPr>
                      <a:r>
                        <a:rPr lang="en-GB" sz="1000" dirty="0">
                          <a:effectLst/>
                        </a:rPr>
                        <a:t>Nicotine/vaping reduction compared to minimal support for nicotine vaping cessation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315625305"/>
                  </a:ext>
                </a:extLst>
              </a:tr>
              <a:tr h="669472">
                <a:tc>
                  <a:txBody>
                    <a:bodyPr/>
                    <a:lstStyle/>
                    <a:p>
                      <a:pPr marL="171450" indent="-171450">
                        <a:lnSpc>
                          <a:spcPct val="107000"/>
                        </a:lnSpc>
                        <a:spcAft>
                          <a:spcPts val="0"/>
                        </a:spcAft>
                        <a:buFont typeface="Arial" panose="020B0604020202020204" pitchFamily="34" charset="0"/>
                        <a:buChar char="•"/>
                      </a:pPr>
                      <a:r>
                        <a:rPr lang="en-GB" sz="900" dirty="0">
                          <a:effectLst/>
                        </a:rPr>
                        <a:t>Patient or population: people who use nicotine vapes</a:t>
                      </a:r>
                      <a:br>
                        <a:rPr lang="en-GB" sz="900" dirty="0">
                          <a:effectLst/>
                        </a:rPr>
                      </a:br>
                      <a:r>
                        <a:rPr lang="en-GB" sz="900" dirty="0">
                          <a:effectLst/>
                        </a:rPr>
                        <a:t>Setting: USA</a:t>
                      </a:r>
                      <a:br>
                        <a:rPr lang="en-GB" sz="900" dirty="0">
                          <a:effectLst/>
                        </a:rPr>
                      </a:br>
                      <a:r>
                        <a:rPr lang="en-GB" sz="900" dirty="0">
                          <a:effectLst/>
                        </a:rPr>
                        <a:t>Intervention: nicotine/vaping reduction</a:t>
                      </a:r>
                      <a:br>
                        <a:rPr lang="en-GB" sz="900" dirty="0">
                          <a:effectLst/>
                        </a:rPr>
                      </a:br>
                      <a:r>
                        <a:rPr lang="en-GB" sz="900" dirty="0">
                          <a:effectLst/>
                        </a:rPr>
                        <a:t>Comparison: minimal support</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4040983049"/>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2830278480"/>
              </p:ext>
            </p:extLst>
          </p:nvPr>
        </p:nvGraphicFramePr>
        <p:xfrm>
          <a:off x="328210" y="2969880"/>
          <a:ext cx="6361348" cy="3597357"/>
        </p:xfrm>
        <a:graphic>
          <a:graphicData uri="http://schemas.openxmlformats.org/drawingml/2006/table">
            <a:tbl>
              <a:tblPr firstRow="1" firstCol="1" bandRow="1">
                <a:tableStyleId>{5C22544A-7EE6-4342-B048-85BDC9FD1C3A}</a:tableStyleId>
              </a:tblPr>
              <a:tblGrid>
                <a:gridCol w="1397789">
                  <a:extLst>
                    <a:ext uri="{9D8B030D-6E8A-4147-A177-3AD203B41FA5}">
                      <a16:colId xmlns:a16="http://schemas.microsoft.com/office/drawing/2014/main" val="2280547134"/>
                    </a:ext>
                  </a:extLst>
                </a:gridCol>
                <a:gridCol w="920770">
                  <a:extLst>
                    <a:ext uri="{9D8B030D-6E8A-4147-A177-3AD203B41FA5}">
                      <a16:colId xmlns:a16="http://schemas.microsoft.com/office/drawing/2014/main" val="3191793613"/>
                    </a:ext>
                  </a:extLst>
                </a:gridCol>
                <a:gridCol w="1031539">
                  <a:extLst>
                    <a:ext uri="{9D8B030D-6E8A-4147-A177-3AD203B41FA5}">
                      <a16:colId xmlns:a16="http://schemas.microsoft.com/office/drawing/2014/main" val="3138007058"/>
                    </a:ext>
                  </a:extLst>
                </a:gridCol>
                <a:gridCol w="1001976">
                  <a:extLst>
                    <a:ext uri="{9D8B030D-6E8A-4147-A177-3AD203B41FA5}">
                      <a16:colId xmlns:a16="http://schemas.microsoft.com/office/drawing/2014/main" val="2272686700"/>
                    </a:ext>
                  </a:extLst>
                </a:gridCol>
                <a:gridCol w="998796">
                  <a:extLst>
                    <a:ext uri="{9D8B030D-6E8A-4147-A177-3AD203B41FA5}">
                      <a16:colId xmlns:a16="http://schemas.microsoft.com/office/drawing/2014/main" val="1978336585"/>
                    </a:ext>
                  </a:extLst>
                </a:gridCol>
                <a:gridCol w="1010478">
                  <a:extLst>
                    <a:ext uri="{9D8B030D-6E8A-4147-A177-3AD203B41FA5}">
                      <a16:colId xmlns:a16="http://schemas.microsoft.com/office/drawing/2014/main" val="492302805"/>
                    </a:ext>
                  </a:extLst>
                </a:gridCol>
              </a:tblGrid>
              <a:tr h="171688">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extLst>
                  <a:ext uri="{0D108BD9-81ED-4DB2-BD59-A6C34878D82A}">
                    <a16:rowId xmlns:a16="http://schemas.microsoft.com/office/drawing/2014/main" val="197674614"/>
                  </a:ext>
                </a:extLst>
              </a:tr>
              <a:tr h="593992">
                <a:tc vMerge="1">
                  <a:txBody>
                    <a:bodyPr/>
                    <a:lstStyle/>
                    <a:p>
                      <a:endParaRPr lang="en-GB"/>
                    </a:p>
                  </a:txBody>
                  <a:tcPr/>
                </a:tc>
                <a:tc>
                  <a:txBody>
                    <a:bodyPr/>
                    <a:lstStyle/>
                    <a:p>
                      <a:pPr>
                        <a:lnSpc>
                          <a:spcPct val="107000"/>
                        </a:lnSpc>
                        <a:spcAft>
                          <a:spcPts val="600"/>
                        </a:spcAft>
                      </a:pPr>
                      <a:r>
                        <a:rPr lang="en-GB" sz="1000" dirty="0">
                          <a:effectLst/>
                        </a:rPr>
                        <a:t>Risk with minimal support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a:txBody>
                    <a:bodyPr/>
                    <a:lstStyle/>
                    <a:p>
                      <a:pPr>
                        <a:lnSpc>
                          <a:spcPct val="107000"/>
                        </a:lnSpc>
                        <a:spcAft>
                          <a:spcPts val="600"/>
                        </a:spcAft>
                      </a:pPr>
                      <a:r>
                        <a:rPr lang="en-GB" sz="1000" dirty="0">
                          <a:effectLst/>
                        </a:rPr>
                        <a:t>Risk with nicotine/vaping reduction</a:t>
                      </a:r>
                    </a:p>
                  </a:txBody>
                  <a:tcPr marL="7357" marR="7357" marT="7357" marB="7357" anchor="b"/>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097621682"/>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Vaping cessation at 6 months or longer follow up: 6 months</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b="1" dirty="0">
                          <a:solidFill>
                            <a:schemeClr val="tx1"/>
                          </a:solidFill>
                          <a:effectLst/>
                        </a:rPr>
                        <a:t>RR 3.38</a:t>
                      </a:r>
                      <a:endParaRPr lang="en-GB" sz="1000" b="1" strike="sngStrike" dirty="0">
                        <a:solidFill>
                          <a:schemeClr val="tx1"/>
                        </a:solidFill>
                        <a:effectLst/>
                      </a:endParaRPr>
                    </a:p>
                    <a:p>
                      <a:pPr>
                        <a:lnSpc>
                          <a:spcPct val="107000"/>
                        </a:lnSpc>
                        <a:spcAft>
                          <a:spcPts val="0"/>
                        </a:spcAft>
                      </a:pP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(0.43 to 26.30)</a:t>
                      </a:r>
                    </a:p>
                  </a:txBody>
                  <a:tcPr marL="7357" marR="7357" marT="7357" marB="7357"/>
                </a:tc>
                <a:tc rowSpan="2">
                  <a:txBody>
                    <a:bodyPr/>
                    <a:lstStyle/>
                    <a:p>
                      <a:pPr>
                        <a:lnSpc>
                          <a:spcPct val="107000"/>
                        </a:lnSpc>
                        <a:spcAft>
                          <a:spcPts val="0"/>
                        </a:spcAft>
                      </a:pPr>
                      <a:r>
                        <a:rPr lang="en-GB" sz="1000" dirty="0">
                          <a:solidFill>
                            <a:schemeClr val="tx1"/>
                          </a:solidFill>
                          <a:effectLst/>
                        </a:rPr>
                        <a:t>17</a:t>
                      </a:r>
                      <a:br>
                        <a:rPr lang="en-GB" sz="1000" dirty="0">
                          <a:solidFill>
                            <a:schemeClr val="tx1"/>
                          </a:solidFill>
                          <a:effectLst/>
                        </a:rPr>
                      </a:br>
                      <a:r>
                        <a:rPr lang="en-GB" sz="1000" dirty="0">
                          <a:solidFill>
                            <a:schemeClr val="tx1"/>
                          </a:solidFill>
                          <a:effectLst/>
                        </a:rPr>
                        <a:t>(1 RCT)</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a:effectLst/>
                        </a:rPr>
                        <a:t>Very </a:t>
                      </a:r>
                      <a:r>
                        <a:rPr lang="en-GB" sz="1000" dirty="0" err="1">
                          <a:effectLst/>
                        </a:rPr>
                        <a:t>low</a:t>
                      </a:r>
                      <a:r>
                        <a:rPr lang="en-GB" sz="1000" baseline="30000" dirty="0" err="1">
                          <a:effectLst/>
                        </a:rPr>
                        <a:t>a,b</a:t>
                      </a: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726329633"/>
                  </a:ext>
                </a:extLst>
              </a:tr>
              <a:tr h="803276">
                <a:tc vMerge="1">
                  <a:txBody>
                    <a:bodyPr/>
                    <a:lstStyle/>
                    <a:p>
                      <a:endParaRPr lang="en-GB"/>
                    </a:p>
                  </a:txBody>
                  <a:tcPr/>
                </a:tc>
                <a:tc>
                  <a:txBody>
                    <a:bodyPr/>
                    <a:lstStyle/>
                    <a:p>
                      <a:pPr>
                        <a:lnSpc>
                          <a:spcPct val="107000"/>
                        </a:lnSpc>
                        <a:spcAft>
                          <a:spcPts val="0"/>
                        </a:spcAft>
                      </a:pPr>
                      <a:r>
                        <a:rPr lang="en-GB" sz="1000" dirty="0">
                          <a:effectLst/>
                        </a:rPr>
                        <a:t>11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a:solidFill>
                            <a:schemeClr val="tx1"/>
                          </a:solidFill>
                          <a:effectLst/>
                        </a:rPr>
                        <a:t>38 per 100</a:t>
                      </a:r>
                      <a:endParaRPr lang="en-GB" sz="1000" strike="sngStrike" dirty="0">
                        <a:solidFill>
                          <a:schemeClr val="tx1"/>
                        </a:solidFill>
                        <a:effectLst/>
                      </a:endParaRPr>
                    </a:p>
                    <a:p>
                      <a:pPr>
                        <a:lnSpc>
                          <a:spcPct val="107000"/>
                        </a:lnSpc>
                        <a:spcAft>
                          <a:spcPts val="0"/>
                        </a:spcAft>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to 100)</a:t>
                      </a: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03133048"/>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Change in combustible tobacco use at 6 months or longer – not reported</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2863367341"/>
                  </a:ext>
                </a:extLst>
              </a:tr>
              <a:tr h="642620">
                <a:tc vMerge="1">
                  <a:txBody>
                    <a:bodyPr/>
                    <a:lstStyle/>
                    <a:p>
                      <a:endParaRPr lang="en-GB"/>
                    </a:p>
                  </a:txBody>
                  <a:tcPr/>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37400978"/>
                  </a:ext>
                </a:extLst>
              </a:tr>
              <a:tr h="175152">
                <a:tc rowSpan="2">
                  <a:txBody>
                    <a:bodyPr/>
                    <a:lstStyle/>
                    <a:p>
                      <a:pPr>
                        <a:lnSpc>
                          <a:spcPct val="107000"/>
                        </a:lnSpc>
                        <a:spcAft>
                          <a:spcPts val="0"/>
                        </a:spcAft>
                      </a:pPr>
                      <a:r>
                        <a:rPr lang="en-GB" sz="900" dirty="0">
                          <a:effectLst/>
                        </a:rPr>
                        <a:t>Number of participants reporting serious adverse events at follow up: range 3  months to 6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4263800887"/>
                  </a:ext>
                </a:extLst>
              </a:tr>
              <a:tr h="832691">
                <a:tc vMerge="1">
                  <a:txBody>
                    <a:bodyPr/>
                    <a:lstStyle/>
                    <a:p>
                      <a:endParaRPr lang="en-GB"/>
                    </a:p>
                  </a:txBody>
                  <a:tcPr/>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29800901"/>
                  </a:ext>
                </a:extLst>
              </a:tr>
            </a:tbl>
          </a:graphicData>
        </a:graphic>
      </p:graphicFrame>
      <p:sp>
        <p:nvSpPr>
          <p:cNvPr id="17" name="Rectangle 16">
            <a:extLst>
              <a:ext uri="{FF2B5EF4-FFF2-40B4-BE49-F238E27FC236}">
                <a16:creationId xmlns:a16="http://schemas.microsoft.com/office/drawing/2014/main" id="{B6174D56-BDF2-48FD-99E7-4192F566A5B2}"/>
              </a:ext>
            </a:extLst>
          </p:cNvPr>
          <p:cNvSpPr/>
          <p:nvPr/>
        </p:nvSpPr>
        <p:spPr>
          <a:xfrm>
            <a:off x="328210" y="6688835"/>
            <a:ext cx="6291508" cy="1528624"/>
          </a:xfrm>
          <a:prstGeom prst="rect">
            <a:avLst/>
          </a:prstGeom>
        </p:spPr>
        <p:txBody>
          <a:bodyPr wrap="square">
            <a:spAutoFit/>
          </a:bodyPr>
          <a:lstStyle/>
          <a:p>
            <a:br>
              <a:rPr lang="en-GB" sz="800" dirty="0">
                <a:latin typeface="Arial" panose="020B0604020202020204" pitchFamily="34" charset="0"/>
                <a:ea typeface="Times New Roman" panose="02020603050405020304" pitchFamily="18" charset="0"/>
              </a:rPr>
            </a:br>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estimated number of events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 </a:t>
            </a:r>
          </a:p>
          <a:p>
            <a:endParaRPr lang="en-GB" sz="800" dirty="0">
              <a:solidFill>
                <a:srgbClr val="333333"/>
              </a:solidFill>
              <a:latin typeface="Arial" panose="020B0604020202020204" pitchFamily="34" charset="0"/>
              <a:ea typeface="Times New Roman" panose="02020603050405020304" pitchFamily="18" charset="0"/>
            </a:endParaRPr>
          </a:p>
          <a:p>
            <a:endParaRPr lang="en-GB" sz="800" b="1" dirty="0">
              <a:solidFill>
                <a:srgbClr val="333333"/>
              </a:solidFill>
              <a:latin typeface="Arial" panose="020B0604020202020204" pitchFamily="34" charset="0"/>
              <a:ea typeface="Times New Roman" panose="02020603050405020304" pitchFamily="18" charset="0"/>
            </a:endParaRPr>
          </a:p>
          <a:p>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p>
          <a:p>
            <a:endParaRPr lang="en-GB" sz="800" dirty="0">
              <a:latin typeface="Arial" panose="020B0604020202020204" pitchFamily="34" charset="0"/>
            </a:endParaRPr>
          </a:p>
          <a:p>
            <a:r>
              <a:rPr lang="en-GB" sz="1100" baseline="30000" dirty="0">
                <a:effectLst/>
              </a:rPr>
              <a:t>a</a:t>
            </a:r>
            <a:r>
              <a:rPr lang="en-GB" sz="800" dirty="0"/>
              <a:t> Downgraded two levels due to risk of bias: the only study contributing to the comparison and outcome was judged to be at high risk of bias</a:t>
            </a:r>
          </a:p>
          <a:p>
            <a:endParaRPr lang="en-GB" sz="800" baseline="30000" dirty="0">
              <a:effectLst/>
            </a:endParaRPr>
          </a:p>
          <a:p>
            <a:r>
              <a:rPr lang="en-GB" sz="1000" baseline="30000" dirty="0">
                <a:effectLst/>
              </a:rPr>
              <a:t>b </a:t>
            </a:r>
            <a:r>
              <a:rPr lang="en-GB" sz="800" dirty="0"/>
              <a:t>Downgraded two levels due to imprecision: extremely low number of events across study arms and 95% CI encompassing the potential for benefit, harm and no effect of the intervention</a:t>
            </a:r>
          </a:p>
        </p:txBody>
      </p:sp>
      <p:pic>
        <p:nvPicPr>
          <p:cNvPr id="13" name="Picture 12">
            <a:extLst>
              <a:ext uri="{FF2B5EF4-FFF2-40B4-BE49-F238E27FC236}">
                <a16:creationId xmlns:a16="http://schemas.microsoft.com/office/drawing/2014/main" id="{C4F3AF13-B835-44A4-90C1-1890E0B9F25E}"/>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062067" y="432969"/>
            <a:ext cx="1635903" cy="566344"/>
          </a:xfrm>
          <a:prstGeom prst="rect">
            <a:avLst/>
          </a:prstGeom>
        </p:spPr>
      </p:pic>
      <p:pic>
        <p:nvPicPr>
          <p:cNvPr id="15" name="Picture 14" descr="signature">
            <a:extLst>
              <a:ext uri="{FF2B5EF4-FFF2-40B4-BE49-F238E27FC236}">
                <a16:creationId xmlns:a16="http://schemas.microsoft.com/office/drawing/2014/main" id="{1CDFDE46-98E6-452D-BDA4-C3154EAC25B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233814" y="345275"/>
            <a:ext cx="576884" cy="638354"/>
          </a:xfrm>
          <a:prstGeom prst="rect">
            <a:avLst/>
          </a:prstGeom>
          <a:noFill/>
          <a:ln>
            <a:noFill/>
          </a:ln>
        </p:spPr>
      </p:pic>
    </p:spTree>
    <p:extLst>
      <p:ext uri="{BB962C8B-B14F-4D97-AF65-F5344CB8AC3E}">
        <p14:creationId xmlns:p14="http://schemas.microsoft.com/office/powerpoint/2010/main" val="3139663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355854" y="1055399"/>
            <a:ext cx="6274695" cy="567291"/>
          </a:xfrm>
          <a:prstGeom prst="rect">
            <a:avLst/>
          </a:prstGeom>
        </p:spPr>
        <p:txBody>
          <a:bodyPr vert="horz" lIns="0" tIns="0" rIns="0" bIns="0" rtlCol="0" anchor="b" anchorCtr="0">
            <a:noAutofit/>
          </a:bodyPr>
          <a:lstStyle>
            <a:lvl1pPr algn="l" defTabSz="685784" rtl="0" eaLnBrk="1" latinLnBrk="0" hangingPunct="1">
              <a:spcBef>
                <a:spcPct val="0"/>
              </a:spcBef>
              <a:buNone/>
              <a:defRPr sz="2700" b="1" kern="1200" spc="-30" baseline="0">
                <a:solidFill>
                  <a:schemeClr val="bg2"/>
                </a:solidFill>
                <a:latin typeface="+mj-lt"/>
                <a:ea typeface="+mj-ea"/>
                <a:cs typeface="+mj-cs"/>
              </a:defRPr>
            </a:lvl1pPr>
          </a:lstStyle>
          <a:p>
            <a:pPr algn="ctr"/>
            <a:r>
              <a:rPr lang="en-GB" sz="1350" dirty="0">
                <a:solidFill>
                  <a:srgbClr val="7030A0"/>
                </a:solidFill>
              </a:rPr>
              <a:t>5. Summary of Findings: Text message-based interventions compared to no/minimal support for nicotine vaping cessation in young people (13-24 years)</a:t>
            </a:r>
          </a:p>
        </p:txBody>
      </p:sp>
      <p:grpSp>
        <p:nvGrpSpPr>
          <p:cNvPr id="6" name="Group 5"/>
          <p:cNvGrpSpPr/>
          <p:nvPr/>
        </p:nvGrpSpPr>
        <p:grpSpPr>
          <a:xfrm>
            <a:off x="32290" y="416498"/>
            <a:ext cx="6131422" cy="638901"/>
            <a:chOff x="33044" y="334464"/>
            <a:chExt cx="6131422" cy="638901"/>
          </a:xfrm>
        </p:grpSpPr>
        <p:pic>
          <p:nvPicPr>
            <p:cNvPr id="7" name="Picture 6"/>
            <p:cNvPicPr>
              <a:picLocks noChangeAspect="1"/>
            </p:cNvPicPr>
            <p:nvPr/>
          </p:nvPicPr>
          <p:blipFill>
            <a:blip r:embed="rId2"/>
            <a:stretch>
              <a:fillRect/>
            </a:stretch>
          </p:blipFill>
          <p:spPr>
            <a:xfrm>
              <a:off x="33044" y="365166"/>
              <a:ext cx="580016" cy="594337"/>
            </a:xfrm>
            <a:prstGeom prst="rect">
              <a:avLst/>
            </a:prstGeom>
          </p:spPr>
        </p:pic>
        <p:pic>
          <p:nvPicPr>
            <p:cNvPr id="8" name="Picture 7"/>
            <p:cNvPicPr>
              <a:picLocks noChangeAspect="1"/>
            </p:cNvPicPr>
            <p:nvPr/>
          </p:nvPicPr>
          <p:blipFill>
            <a:blip r:embed="rId3"/>
            <a:stretch>
              <a:fillRect/>
            </a:stretch>
          </p:blipFill>
          <p:spPr>
            <a:xfrm>
              <a:off x="3857755" y="369047"/>
              <a:ext cx="1143614" cy="604318"/>
            </a:xfrm>
            <a:prstGeom prst="rect">
              <a:avLst/>
            </a:prstGeom>
          </p:spPr>
        </p:pic>
        <p:pic>
          <p:nvPicPr>
            <p:cNvPr id="9" name="Picture 8"/>
            <p:cNvPicPr>
              <a:picLocks noChangeAspect="1"/>
            </p:cNvPicPr>
            <p:nvPr/>
          </p:nvPicPr>
          <p:blipFill>
            <a:blip r:embed="rId4"/>
            <a:stretch>
              <a:fillRect/>
            </a:stretch>
          </p:blipFill>
          <p:spPr>
            <a:xfrm>
              <a:off x="2970125" y="334464"/>
              <a:ext cx="601674" cy="594337"/>
            </a:xfrm>
            <a:prstGeom prst="rect">
              <a:avLst/>
            </a:prstGeom>
          </p:spPr>
        </p:pic>
        <p:pic>
          <p:nvPicPr>
            <p:cNvPr id="10" name="Picture 9"/>
            <p:cNvPicPr>
              <a:picLocks noChangeAspect="1"/>
            </p:cNvPicPr>
            <p:nvPr/>
          </p:nvPicPr>
          <p:blipFill>
            <a:blip r:embed="rId5"/>
            <a:stretch>
              <a:fillRect/>
            </a:stretch>
          </p:blipFill>
          <p:spPr>
            <a:xfrm>
              <a:off x="5196206" y="417055"/>
              <a:ext cx="968260" cy="453553"/>
            </a:xfrm>
            <a:prstGeom prst="rect">
              <a:avLst/>
            </a:prstGeom>
          </p:spPr>
        </p:pic>
      </p:grpSp>
      <p:graphicFrame>
        <p:nvGraphicFramePr>
          <p:cNvPr id="14" name="Table 13"/>
          <p:cNvGraphicFramePr>
            <a:graphicFrameLocks noGrp="1"/>
          </p:cNvGraphicFramePr>
          <p:nvPr>
            <p:extLst>
              <p:ext uri="{D42A27DB-BD31-4B8C-83A1-F6EECF244321}">
                <p14:modId xmlns:p14="http://schemas.microsoft.com/office/powerpoint/2010/main" val="2350561880"/>
              </p:ext>
            </p:extLst>
          </p:nvPr>
        </p:nvGraphicFramePr>
        <p:xfrm>
          <a:off x="329804" y="2013637"/>
          <a:ext cx="6359754" cy="926394"/>
        </p:xfrm>
        <a:graphic>
          <a:graphicData uri="http://schemas.openxmlformats.org/drawingml/2006/table">
            <a:tbl>
              <a:tblPr firstRow="1" firstCol="1" bandRow="1">
                <a:tableStyleId>{5C22544A-7EE6-4342-B048-85BDC9FD1C3A}</a:tableStyleId>
              </a:tblPr>
              <a:tblGrid>
                <a:gridCol w="6359754">
                  <a:extLst>
                    <a:ext uri="{9D8B030D-6E8A-4147-A177-3AD203B41FA5}">
                      <a16:colId xmlns:a16="http://schemas.microsoft.com/office/drawing/2014/main" val="1833229526"/>
                    </a:ext>
                  </a:extLst>
                </a:gridCol>
              </a:tblGrid>
              <a:tr h="180078">
                <a:tc>
                  <a:txBody>
                    <a:bodyPr/>
                    <a:lstStyle/>
                    <a:p>
                      <a:pPr>
                        <a:lnSpc>
                          <a:spcPct val="107000"/>
                        </a:lnSpc>
                        <a:spcAft>
                          <a:spcPts val="0"/>
                        </a:spcAft>
                      </a:pPr>
                      <a:r>
                        <a:rPr lang="en-GB" sz="1000" dirty="0">
                          <a:effectLst/>
                        </a:rPr>
                        <a:t>Varenicline compared to control for nicotine vaping cessation</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315625305"/>
                  </a:ext>
                </a:extLst>
              </a:tr>
              <a:tr h="669472">
                <a:tc>
                  <a:txBody>
                    <a:bodyPr/>
                    <a:lstStyle/>
                    <a:p>
                      <a:pPr marL="171450" indent="-171450">
                        <a:lnSpc>
                          <a:spcPct val="107000"/>
                        </a:lnSpc>
                        <a:spcAft>
                          <a:spcPts val="0"/>
                        </a:spcAft>
                        <a:buFont typeface="Arial" panose="020B0604020202020204" pitchFamily="34" charset="0"/>
                        <a:buChar char="•"/>
                      </a:pPr>
                      <a:r>
                        <a:rPr lang="en-GB" sz="900" dirty="0">
                          <a:effectLst/>
                        </a:rPr>
                        <a:t>Patient or population: people who use nicotine vapes</a:t>
                      </a:r>
                      <a:br>
                        <a:rPr lang="en-GB" sz="900" dirty="0">
                          <a:effectLst/>
                        </a:rPr>
                      </a:br>
                      <a:r>
                        <a:rPr lang="en-GB" sz="900" dirty="0">
                          <a:effectLst/>
                        </a:rPr>
                        <a:t>Setting: USA</a:t>
                      </a:r>
                      <a:br>
                        <a:rPr lang="en-GB" sz="900" dirty="0">
                          <a:effectLst/>
                        </a:rPr>
                      </a:br>
                      <a:r>
                        <a:rPr lang="en-GB" sz="900" dirty="0">
                          <a:effectLst/>
                        </a:rPr>
                        <a:t>Intervention: text message-based interventions</a:t>
                      </a:r>
                      <a:br>
                        <a:rPr lang="en-GB" sz="900" dirty="0">
                          <a:effectLst/>
                        </a:rPr>
                      </a:br>
                      <a:r>
                        <a:rPr lang="en-GB" sz="900" dirty="0">
                          <a:effectLst/>
                        </a:rPr>
                        <a:t>Comparison: control</a:t>
                      </a: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9525">
                    <a:solidFill>
                      <a:srgbClr val="7030A0"/>
                    </a:solidFill>
                  </a:tcPr>
                </a:tc>
                <a:extLst>
                  <a:ext uri="{0D108BD9-81ED-4DB2-BD59-A6C34878D82A}">
                    <a16:rowId xmlns:a16="http://schemas.microsoft.com/office/drawing/2014/main" val="4040983049"/>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94108961"/>
              </p:ext>
            </p:extLst>
          </p:nvPr>
        </p:nvGraphicFramePr>
        <p:xfrm>
          <a:off x="328210" y="2969880"/>
          <a:ext cx="6361348" cy="3597357"/>
        </p:xfrm>
        <a:graphic>
          <a:graphicData uri="http://schemas.openxmlformats.org/drawingml/2006/table">
            <a:tbl>
              <a:tblPr firstRow="1" firstCol="1" bandRow="1">
                <a:tableStyleId>{5C22544A-7EE6-4342-B048-85BDC9FD1C3A}</a:tableStyleId>
              </a:tblPr>
              <a:tblGrid>
                <a:gridCol w="1397789">
                  <a:extLst>
                    <a:ext uri="{9D8B030D-6E8A-4147-A177-3AD203B41FA5}">
                      <a16:colId xmlns:a16="http://schemas.microsoft.com/office/drawing/2014/main" val="2280547134"/>
                    </a:ext>
                  </a:extLst>
                </a:gridCol>
                <a:gridCol w="920770">
                  <a:extLst>
                    <a:ext uri="{9D8B030D-6E8A-4147-A177-3AD203B41FA5}">
                      <a16:colId xmlns:a16="http://schemas.microsoft.com/office/drawing/2014/main" val="3191793613"/>
                    </a:ext>
                  </a:extLst>
                </a:gridCol>
                <a:gridCol w="1031539">
                  <a:extLst>
                    <a:ext uri="{9D8B030D-6E8A-4147-A177-3AD203B41FA5}">
                      <a16:colId xmlns:a16="http://schemas.microsoft.com/office/drawing/2014/main" val="3138007058"/>
                    </a:ext>
                  </a:extLst>
                </a:gridCol>
                <a:gridCol w="1001976">
                  <a:extLst>
                    <a:ext uri="{9D8B030D-6E8A-4147-A177-3AD203B41FA5}">
                      <a16:colId xmlns:a16="http://schemas.microsoft.com/office/drawing/2014/main" val="2272686700"/>
                    </a:ext>
                  </a:extLst>
                </a:gridCol>
                <a:gridCol w="998796">
                  <a:extLst>
                    <a:ext uri="{9D8B030D-6E8A-4147-A177-3AD203B41FA5}">
                      <a16:colId xmlns:a16="http://schemas.microsoft.com/office/drawing/2014/main" val="1978336585"/>
                    </a:ext>
                  </a:extLst>
                </a:gridCol>
                <a:gridCol w="1010478">
                  <a:extLst>
                    <a:ext uri="{9D8B030D-6E8A-4147-A177-3AD203B41FA5}">
                      <a16:colId xmlns:a16="http://schemas.microsoft.com/office/drawing/2014/main" val="492302805"/>
                    </a:ext>
                  </a:extLst>
                </a:gridCol>
              </a:tblGrid>
              <a:tr h="171688">
                <a:tc rowSpan="2">
                  <a:txBody>
                    <a:bodyPr/>
                    <a:lstStyle/>
                    <a:p>
                      <a:pPr>
                        <a:lnSpc>
                          <a:spcPct val="107000"/>
                        </a:lnSpc>
                        <a:spcAft>
                          <a:spcPts val="600"/>
                        </a:spcAft>
                      </a:pPr>
                      <a:r>
                        <a:rPr lang="en-GB" sz="900" dirty="0">
                          <a:effectLst/>
                        </a:rPr>
                        <a:t>Outcomes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gridSpan="2">
                  <a:txBody>
                    <a:bodyPr/>
                    <a:lstStyle/>
                    <a:p>
                      <a:pPr>
                        <a:lnSpc>
                          <a:spcPct val="107000"/>
                        </a:lnSpc>
                        <a:spcAft>
                          <a:spcPts val="600"/>
                        </a:spcAft>
                      </a:pPr>
                      <a:r>
                        <a:rPr lang="en-GB" sz="900" dirty="0">
                          <a:effectLst/>
                        </a:rPr>
                        <a:t>Anticipated absolute effects</a:t>
                      </a:r>
                      <a:r>
                        <a:rPr lang="en-GB" sz="900" baseline="30000" dirty="0">
                          <a:effectLst/>
                        </a:rPr>
                        <a:t>*</a:t>
                      </a:r>
                      <a:r>
                        <a:rPr lang="en-GB" sz="900" dirty="0">
                          <a:effectLst/>
                        </a:rPr>
                        <a:t> (95%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hMerge="1">
                  <a:txBody>
                    <a:bodyPr/>
                    <a:lstStyle/>
                    <a:p>
                      <a:endParaRPr lang="en-GB"/>
                    </a:p>
                  </a:txBody>
                  <a:tcPr/>
                </a:tc>
                <a:tc rowSpan="2">
                  <a:txBody>
                    <a:bodyPr/>
                    <a:lstStyle/>
                    <a:p>
                      <a:pPr>
                        <a:lnSpc>
                          <a:spcPct val="107000"/>
                        </a:lnSpc>
                        <a:spcAft>
                          <a:spcPts val="600"/>
                        </a:spcAft>
                      </a:pPr>
                      <a:r>
                        <a:rPr lang="en-GB" sz="900" dirty="0">
                          <a:effectLst/>
                        </a:rPr>
                        <a:t>Relative effect</a:t>
                      </a:r>
                      <a:br>
                        <a:rPr lang="en-GB" sz="900" dirty="0">
                          <a:effectLst/>
                        </a:rPr>
                      </a:br>
                      <a:r>
                        <a:rPr lang="en-GB" sz="900" dirty="0">
                          <a:effectLst/>
                        </a:rPr>
                        <a:t>(95% CI)</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 of participants</a:t>
                      </a:r>
                      <a:br>
                        <a:rPr lang="en-GB" sz="900" dirty="0">
                          <a:effectLst/>
                        </a:rPr>
                      </a:br>
                      <a:r>
                        <a:rPr lang="en-GB" sz="900" dirty="0">
                          <a:effectLst/>
                        </a:rPr>
                        <a:t>(studies)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tc rowSpan="2">
                  <a:txBody>
                    <a:bodyPr/>
                    <a:lstStyle/>
                    <a:p>
                      <a:pPr>
                        <a:lnSpc>
                          <a:spcPct val="107000"/>
                        </a:lnSpc>
                        <a:spcAft>
                          <a:spcPts val="600"/>
                        </a:spcAft>
                      </a:pPr>
                      <a:r>
                        <a:rPr lang="en-GB" sz="900" dirty="0">
                          <a:effectLst/>
                        </a:rPr>
                        <a:t>Certainty of the evidence</a:t>
                      </a:r>
                      <a:br>
                        <a:rPr lang="en-GB" sz="900" dirty="0">
                          <a:effectLst/>
                        </a:rPr>
                      </a:br>
                      <a:r>
                        <a:rPr lang="en-GB" sz="900" dirty="0">
                          <a:effectLst/>
                        </a:rPr>
                        <a:t>(GRADE)</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solidFill>
                      <a:srgbClr val="7030A0"/>
                    </a:solidFill>
                  </a:tcPr>
                </a:tc>
                <a:extLst>
                  <a:ext uri="{0D108BD9-81ED-4DB2-BD59-A6C34878D82A}">
                    <a16:rowId xmlns:a16="http://schemas.microsoft.com/office/drawing/2014/main" val="197674614"/>
                  </a:ext>
                </a:extLst>
              </a:tr>
              <a:tr h="593992">
                <a:tc vMerge="1">
                  <a:txBody>
                    <a:bodyPr/>
                    <a:lstStyle/>
                    <a:p>
                      <a:endParaRPr lang="en-GB"/>
                    </a:p>
                  </a:txBody>
                  <a:tcPr/>
                </a:tc>
                <a:tc>
                  <a:txBody>
                    <a:bodyPr/>
                    <a:lstStyle/>
                    <a:p>
                      <a:pPr>
                        <a:lnSpc>
                          <a:spcPct val="107000"/>
                        </a:lnSpc>
                        <a:spcAft>
                          <a:spcPts val="600"/>
                        </a:spcAft>
                      </a:pPr>
                      <a:r>
                        <a:rPr lang="en-GB" sz="1000" dirty="0">
                          <a:effectLst/>
                        </a:rPr>
                        <a:t>Risk with no/ minimal support</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nchor="b"/>
                </a:tc>
                <a:tc>
                  <a:txBody>
                    <a:bodyPr/>
                    <a:lstStyle/>
                    <a:p>
                      <a:pPr>
                        <a:lnSpc>
                          <a:spcPct val="107000"/>
                        </a:lnSpc>
                        <a:spcAft>
                          <a:spcPts val="600"/>
                        </a:spcAft>
                      </a:pPr>
                      <a:r>
                        <a:rPr lang="en-GB" sz="1000" dirty="0">
                          <a:effectLst/>
                        </a:rPr>
                        <a:t>Risk with text message-based interventions</a:t>
                      </a:r>
                    </a:p>
                  </a:txBody>
                  <a:tcPr marL="7357" marR="7357" marT="7357" marB="7357" anchor="b"/>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097621682"/>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Vaping cessation at 6 months or longer follow up: 6 months</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r>
                        <a:rPr lang="en-GB" sz="1000" b="1" dirty="0">
                          <a:solidFill>
                            <a:schemeClr val="tx1"/>
                          </a:solidFill>
                          <a:effectLst/>
                        </a:rPr>
                        <a:t>RR 1.32</a:t>
                      </a:r>
                      <a:endParaRPr lang="en-GB" sz="1000" b="1" strike="sngStrike" dirty="0">
                        <a:solidFill>
                          <a:schemeClr val="tx1"/>
                        </a:solidFill>
                        <a:effectLst/>
                      </a:endParaRPr>
                    </a:p>
                    <a:p>
                      <a:pPr>
                        <a:lnSpc>
                          <a:spcPct val="107000"/>
                        </a:lnSpc>
                        <a:spcAft>
                          <a:spcPts val="0"/>
                        </a:spcAft>
                      </a:pP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(1.19 to 1.47)</a:t>
                      </a:r>
                    </a:p>
                  </a:txBody>
                  <a:tcPr marL="7357" marR="7357" marT="7357" marB="7357"/>
                </a:tc>
                <a:tc rowSpan="2">
                  <a:txBody>
                    <a:bodyPr/>
                    <a:lstStyle/>
                    <a:p>
                      <a:pPr>
                        <a:lnSpc>
                          <a:spcPct val="107000"/>
                        </a:lnSpc>
                        <a:spcAft>
                          <a:spcPts val="0"/>
                        </a:spcAft>
                      </a:pPr>
                      <a:r>
                        <a:rPr lang="en-GB" sz="1000" dirty="0">
                          <a:solidFill>
                            <a:schemeClr val="tx1"/>
                          </a:solidFill>
                          <a:effectLst/>
                        </a:rPr>
                        <a:t>4091</a:t>
                      </a:r>
                      <a:br>
                        <a:rPr lang="en-GB" sz="1000" dirty="0">
                          <a:solidFill>
                            <a:schemeClr val="tx1"/>
                          </a:solidFill>
                          <a:effectLst/>
                        </a:rPr>
                      </a:br>
                      <a:r>
                        <a:rPr lang="en-GB" sz="1000" dirty="0">
                          <a:solidFill>
                            <a:schemeClr val="tx1"/>
                          </a:solidFill>
                          <a:effectLst/>
                        </a:rPr>
                        <a:t>(2 RCTs)</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err="1">
                          <a:effectLst/>
                        </a:rPr>
                        <a:t>LOW</a:t>
                      </a:r>
                      <a:r>
                        <a:rPr lang="en-GB" sz="1000" baseline="30000" dirty="0" err="1">
                          <a:effectLst/>
                        </a:rPr>
                        <a:t>a,b</a:t>
                      </a: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726329633"/>
                  </a:ext>
                </a:extLst>
              </a:tr>
              <a:tr h="803276">
                <a:tc vMerge="1">
                  <a:txBody>
                    <a:bodyPr/>
                    <a:lstStyle/>
                    <a:p>
                      <a:endParaRPr lang="en-GB"/>
                    </a:p>
                  </a:txBody>
                  <a:tcPr/>
                </a:tc>
                <a:tc>
                  <a:txBody>
                    <a:bodyPr/>
                    <a:lstStyle/>
                    <a:p>
                      <a:pPr>
                        <a:lnSpc>
                          <a:spcPct val="107000"/>
                        </a:lnSpc>
                        <a:spcAft>
                          <a:spcPts val="0"/>
                        </a:spcAft>
                      </a:pPr>
                      <a:r>
                        <a:rPr lang="en-GB" sz="1000" dirty="0">
                          <a:effectLst/>
                        </a:rPr>
                        <a:t>22 per 100</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a:solidFill>
                            <a:schemeClr val="tx1"/>
                          </a:solidFill>
                          <a:effectLst/>
                        </a:rPr>
                        <a:t>29 per 100</a:t>
                      </a:r>
                      <a:endParaRPr lang="en-GB" sz="1000" strike="sngStrike" dirty="0">
                        <a:solidFill>
                          <a:schemeClr val="tx1"/>
                        </a:solidFill>
                        <a:effectLst/>
                      </a:endParaRPr>
                    </a:p>
                    <a:p>
                      <a:pPr>
                        <a:lnSpc>
                          <a:spcPct val="107000"/>
                        </a:lnSpc>
                        <a:spcAft>
                          <a:spcPts val="0"/>
                        </a:spcAft>
                      </a:pPr>
                      <a:r>
                        <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26 to 32)</a:t>
                      </a: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403133048"/>
                  </a:ext>
                </a:extLst>
              </a:tr>
              <a:tr h="175152">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900" dirty="0">
                          <a:effectLst/>
                        </a:rPr>
                        <a:t>Change in combustible tobacco use at 6 months or longer – not reported</a:t>
                      </a: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 studies reported this outcome</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2863367341"/>
                  </a:ext>
                </a:extLst>
              </a:tr>
              <a:tr h="642620">
                <a:tc vMerge="1">
                  <a:txBody>
                    <a:bodyPr/>
                    <a:lstStyle/>
                    <a:p>
                      <a:endParaRPr lang="en-GB"/>
                    </a:p>
                  </a:txBody>
                  <a:tcPr/>
                </a:tc>
                <a:tc>
                  <a:txBody>
                    <a:bodyPr/>
                    <a:lstStyle/>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637400978"/>
                  </a:ext>
                </a:extLst>
              </a:tr>
              <a:tr h="175152">
                <a:tc rowSpan="2">
                  <a:txBody>
                    <a:bodyPr/>
                    <a:lstStyle/>
                    <a:p>
                      <a:pPr>
                        <a:lnSpc>
                          <a:spcPct val="107000"/>
                        </a:lnSpc>
                        <a:spcAft>
                          <a:spcPts val="0"/>
                        </a:spcAft>
                      </a:pPr>
                      <a:r>
                        <a:rPr lang="en-GB" sz="900" dirty="0">
                          <a:effectLst/>
                        </a:rPr>
                        <a:t>Number of participants reporting serious adverse events at follow up: range 3  months to 6 months</a:t>
                      </a:r>
                    </a:p>
                    <a:p>
                      <a:pPr>
                        <a:lnSpc>
                          <a:spcPct val="107000"/>
                        </a:lnSpc>
                        <a:spcAft>
                          <a:spcPts val="0"/>
                        </a:spcAft>
                      </a:pPr>
                      <a:r>
                        <a:rPr lang="en-GB" sz="900" dirty="0">
                          <a:effectLst/>
                        </a:rPr>
                        <a:t>Assessed via self-report and medical records</a:t>
                      </a: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9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solidFill>
                      <a:srgbClr val="7030A0"/>
                    </a:solidFill>
                  </a:tcPr>
                </a:tc>
                <a:tc gridSpan="2">
                  <a:txBody>
                    <a:bodyPr/>
                    <a:lstStyle/>
                    <a:p>
                      <a:pPr>
                        <a:lnSpc>
                          <a:spcPct val="107000"/>
                        </a:lnSpc>
                        <a:spcAft>
                          <a:spcPts val="0"/>
                        </a:spcAft>
                      </a:pPr>
                      <a:r>
                        <a:rPr lang="en-GB" sz="1000">
                          <a:effectLst/>
                        </a:rPr>
                        <a:t>Study population</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hMerge="1">
                  <a:txBody>
                    <a:bodyPr/>
                    <a:lstStyle/>
                    <a:p>
                      <a:endParaRPr lang="en-GB"/>
                    </a:p>
                  </a:txBody>
                  <a:tcPr/>
                </a:tc>
                <a:tc rowSpan="2">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Not pooled**</a:t>
                      </a:r>
                    </a:p>
                    <a:p>
                      <a:pPr>
                        <a:lnSpc>
                          <a:spcPct val="107000"/>
                        </a:lnSpc>
                        <a:spcAft>
                          <a:spcPts val="0"/>
                        </a:spcAft>
                      </a:pPr>
                      <a:endParaRPr lang="en-GB"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solidFill>
                            <a:schemeClr val="tx1"/>
                          </a:solidFill>
                          <a:effectLst/>
                        </a:rPr>
                        <a:t>508</a:t>
                      </a:r>
                      <a:br>
                        <a:rPr lang="en-GB" sz="1000" dirty="0">
                          <a:solidFill>
                            <a:schemeClr val="tx1"/>
                          </a:solidFill>
                          <a:effectLst/>
                        </a:rPr>
                      </a:br>
                      <a:r>
                        <a:rPr lang="en-GB" sz="1000" dirty="0">
                          <a:solidFill>
                            <a:schemeClr val="tx1"/>
                          </a:solidFill>
                          <a:effectLst/>
                        </a:rPr>
                        <a:t>(1 RCT)</a:t>
                      </a:r>
                      <a:endParaRPr lang="en-GB"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rowSpan="2">
                  <a:txBody>
                    <a:bodyPr/>
                    <a:lstStyle/>
                    <a:p>
                      <a:pPr>
                        <a:lnSpc>
                          <a:spcPct val="107000"/>
                        </a:lnSpc>
                        <a:spcAft>
                          <a:spcPts val="0"/>
                        </a:spcAft>
                      </a:pPr>
                      <a:r>
                        <a:rPr lang="en-GB" sz="1000" dirty="0">
                          <a:effectLst/>
                        </a:rPr>
                        <a:t>⊕⊕⊝⊝</a:t>
                      </a:r>
                      <a:br>
                        <a:rPr lang="en-GB" sz="1000" dirty="0">
                          <a:effectLst/>
                        </a:rPr>
                      </a:br>
                      <a:r>
                        <a:rPr lang="en-GB" sz="1000" dirty="0" err="1">
                          <a:effectLst/>
                        </a:rPr>
                        <a:t>LOW</a:t>
                      </a:r>
                      <a:r>
                        <a:rPr lang="en-GB" sz="1000" baseline="30000" dirty="0" err="1">
                          <a:effectLst/>
                        </a:rPr>
                        <a:t>c</a:t>
                      </a:r>
                      <a:endParaRPr lang="en-GB" sz="1000" strike="sngStrike"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extLst>
                  <a:ext uri="{0D108BD9-81ED-4DB2-BD59-A6C34878D82A}">
                    <a16:rowId xmlns:a16="http://schemas.microsoft.com/office/drawing/2014/main" val="4263800887"/>
                  </a:ext>
                </a:extLst>
              </a:tr>
              <a:tr h="832691">
                <a:tc vMerge="1">
                  <a:txBody>
                    <a:bodyPr/>
                    <a:lstStyle/>
                    <a:p>
                      <a:endParaRPr lang="en-GB"/>
                    </a:p>
                  </a:txBody>
                  <a:tcPr/>
                </a:tc>
                <a:tc>
                  <a:txBody>
                    <a:bodyPr/>
                    <a:lstStyle/>
                    <a:p>
                      <a:pPr marL="0" marR="0" lvl="0" indent="0" algn="l" defTabSz="685784" rtl="0" eaLnBrk="1" fontAlgn="auto" latinLnBrk="0" hangingPunct="1">
                        <a:lnSpc>
                          <a:spcPct val="107000"/>
                        </a:lnSpc>
                        <a:spcBef>
                          <a:spcPts val="0"/>
                        </a:spcBef>
                        <a:spcAft>
                          <a:spcPts val="0"/>
                        </a:spcAft>
                        <a:buClrTx/>
                        <a:buSzTx/>
                        <a:buFontTx/>
                        <a:buNone/>
                        <a:tabLst/>
                        <a:defRPr/>
                      </a:pPr>
                      <a:r>
                        <a:rPr lang="en-GB" sz="1000" dirty="0">
                          <a:effectLst/>
                        </a:rPr>
                        <a:t>Not pooled**</a:t>
                      </a:r>
                    </a:p>
                    <a:p>
                      <a:pPr>
                        <a:lnSpc>
                          <a:spcPct val="107000"/>
                        </a:lnSpc>
                        <a:spcAft>
                          <a:spcPts val="0"/>
                        </a:spcAft>
                      </a:pP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357" marR="7357" marT="7357" marB="7357"/>
                </a:tc>
                <a:tc>
                  <a:txBody>
                    <a:bodyPr/>
                    <a:lstStyle/>
                    <a:p>
                      <a:pPr>
                        <a:lnSpc>
                          <a:spcPct val="107000"/>
                        </a:lnSpc>
                        <a:spcAft>
                          <a:spcPts val="0"/>
                        </a:spcAft>
                      </a:pPr>
                      <a:r>
                        <a:rPr lang="en-GB" sz="1000" dirty="0">
                          <a:effectLst/>
                        </a:rPr>
                        <a:t>Not pooled**</a:t>
                      </a:r>
                    </a:p>
                  </a:txBody>
                  <a:tcPr marL="7357" marR="7357" marT="7357" marB="7357"/>
                </a:tc>
                <a:tc vMerge="1">
                  <a:txBody>
                    <a:bodyPr/>
                    <a:lstStyle/>
                    <a:p>
                      <a:endParaRPr lang="en-GB"/>
                    </a:p>
                  </a:txBody>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3029800901"/>
                  </a:ext>
                </a:extLst>
              </a:tr>
            </a:tbl>
          </a:graphicData>
        </a:graphic>
      </p:graphicFrame>
      <p:sp>
        <p:nvSpPr>
          <p:cNvPr id="19" name="Rectangle 18">
            <a:extLst>
              <a:ext uri="{FF2B5EF4-FFF2-40B4-BE49-F238E27FC236}">
                <a16:creationId xmlns:a16="http://schemas.microsoft.com/office/drawing/2014/main" id="{56E53256-1B2C-4CB8-BCD4-53EF55CE1C9E}"/>
              </a:ext>
            </a:extLst>
          </p:cNvPr>
          <p:cNvSpPr/>
          <p:nvPr/>
        </p:nvSpPr>
        <p:spPr>
          <a:xfrm>
            <a:off x="328210" y="6688835"/>
            <a:ext cx="6291508" cy="2267287"/>
          </a:xfrm>
          <a:prstGeom prst="rect">
            <a:avLst/>
          </a:prstGeom>
        </p:spPr>
        <p:txBody>
          <a:bodyPr wrap="square">
            <a:spAutoFit/>
          </a:bodyPr>
          <a:lstStyle/>
          <a:p>
            <a:br>
              <a:rPr lang="en-GB" sz="800" dirty="0">
                <a:latin typeface="Arial" panose="020B0604020202020204" pitchFamily="34" charset="0"/>
                <a:ea typeface="Times New Roman" panose="02020603050405020304" pitchFamily="18" charset="0"/>
              </a:rPr>
            </a:br>
            <a:r>
              <a:rPr lang="en-GB" sz="800" dirty="0">
                <a:solidFill>
                  <a:srgbClr val="333333"/>
                </a:solidFill>
                <a:latin typeface="Arial" panose="020B0604020202020204" pitchFamily="34" charset="0"/>
                <a:ea typeface="Times New Roman" panose="02020603050405020304" pitchFamily="18" charset="0"/>
              </a:rPr>
              <a:t>*</a:t>
            </a:r>
            <a:r>
              <a:rPr lang="en-GB" sz="800" b="1" dirty="0">
                <a:solidFill>
                  <a:srgbClr val="333333"/>
                </a:solidFill>
                <a:latin typeface="Arial" panose="020B0604020202020204" pitchFamily="34" charset="0"/>
                <a:ea typeface="Times New Roman" panose="02020603050405020304" pitchFamily="18" charset="0"/>
              </a:rPr>
              <a:t>The estimated number of events in the intervention group</a:t>
            </a:r>
            <a:r>
              <a:rPr lang="en-GB" sz="800" dirty="0">
                <a:solidFill>
                  <a:srgbClr val="333333"/>
                </a:solidFill>
                <a:latin typeface="Arial" panose="020B0604020202020204" pitchFamily="34" charset="0"/>
                <a:ea typeface="Times New Roman" panose="02020603050405020304" pitchFamily="18" charset="0"/>
              </a:rPr>
              <a:t> (and its 95% confidence interval) is based on the assumed risk in the comparison group and the </a:t>
            </a:r>
            <a:r>
              <a:rPr lang="en-GB" sz="800" b="1" dirty="0">
                <a:solidFill>
                  <a:srgbClr val="333333"/>
                </a:solidFill>
                <a:latin typeface="Arial" panose="020B0604020202020204" pitchFamily="34" charset="0"/>
                <a:ea typeface="Times New Roman" panose="02020603050405020304" pitchFamily="18" charset="0"/>
              </a:rPr>
              <a:t>relative effect</a:t>
            </a:r>
            <a:r>
              <a:rPr lang="en-GB" sz="800" dirty="0">
                <a:solidFill>
                  <a:srgbClr val="333333"/>
                </a:solidFill>
                <a:latin typeface="Arial" panose="020B0604020202020204" pitchFamily="34" charset="0"/>
                <a:ea typeface="Times New Roman" panose="02020603050405020304" pitchFamily="18" charset="0"/>
              </a:rPr>
              <a:t> of the intervention (and its 95% CI).</a:t>
            </a:r>
          </a:p>
          <a:p>
            <a:endParaRPr lang="en-GB" sz="800" dirty="0">
              <a:solidFill>
                <a:srgbClr val="333333"/>
              </a:solidFill>
              <a:latin typeface="Arial" panose="020B0604020202020204" pitchFamily="34" charset="0"/>
              <a:ea typeface="Times New Roman" panose="02020603050405020304" pitchFamily="18" charset="0"/>
            </a:endParaRPr>
          </a:p>
          <a:p>
            <a:r>
              <a:rPr lang="en-GB" sz="800" dirty="0">
                <a:solidFill>
                  <a:srgbClr val="333333"/>
                </a:solidFill>
                <a:latin typeface="Arial" panose="020B0604020202020204" pitchFamily="34" charset="0"/>
                <a:ea typeface="Times New Roman" panose="02020603050405020304" pitchFamily="18" charset="0"/>
              </a:rPr>
              <a:t>** </a:t>
            </a:r>
            <a:r>
              <a:rPr lang="en-GB" sz="800" dirty="0"/>
              <a:t>We did not calculate relative or absolute effects as there were no events across study arms</a:t>
            </a:r>
            <a:r>
              <a:rPr lang="en-GB" sz="800" dirty="0">
                <a:solidFill>
                  <a:srgbClr val="333333"/>
                </a:solidFill>
                <a:latin typeface="Arial" panose="020B0604020202020204" pitchFamily="34" charset="0"/>
                <a:ea typeface="Times New Roman" panose="02020603050405020304" pitchFamily="18" charset="0"/>
              </a:rPr>
              <a:t> </a:t>
            </a:r>
          </a:p>
          <a:p>
            <a:endParaRPr lang="en-GB" sz="800" dirty="0">
              <a:solidFill>
                <a:srgbClr val="333333"/>
              </a:solidFill>
              <a:latin typeface="Arial" panose="020B0604020202020204" pitchFamily="34" charset="0"/>
              <a:ea typeface="Times New Roman" panose="02020603050405020304" pitchFamily="18" charset="0"/>
            </a:endParaRPr>
          </a:p>
          <a:p>
            <a:endParaRPr lang="en-GB" sz="800" b="1" dirty="0">
              <a:solidFill>
                <a:srgbClr val="333333"/>
              </a:solidFill>
              <a:latin typeface="Arial" panose="020B0604020202020204" pitchFamily="34" charset="0"/>
              <a:ea typeface="Times New Roman" panose="02020603050405020304" pitchFamily="18" charset="0"/>
            </a:endParaRPr>
          </a:p>
          <a:p>
            <a:r>
              <a:rPr lang="en-GB" sz="800" b="1" dirty="0">
                <a:solidFill>
                  <a:srgbClr val="333333"/>
                </a:solidFill>
                <a:latin typeface="Arial" panose="020B0604020202020204" pitchFamily="34" charset="0"/>
                <a:ea typeface="Times New Roman" panose="02020603050405020304" pitchFamily="18" charset="0"/>
              </a:rPr>
              <a:t>CI:</a:t>
            </a:r>
            <a:r>
              <a:rPr lang="en-GB" sz="800" dirty="0">
                <a:solidFill>
                  <a:srgbClr val="333333"/>
                </a:solidFill>
                <a:latin typeface="Arial" panose="020B0604020202020204" pitchFamily="34" charset="0"/>
                <a:ea typeface="Times New Roman" panose="02020603050405020304" pitchFamily="18" charset="0"/>
              </a:rPr>
              <a:t> Confidence interval; </a:t>
            </a:r>
            <a:r>
              <a:rPr lang="en-GB" sz="800" b="1" dirty="0">
                <a:solidFill>
                  <a:srgbClr val="333333"/>
                </a:solidFill>
                <a:latin typeface="Arial" panose="020B0604020202020204" pitchFamily="34" charset="0"/>
                <a:ea typeface="Times New Roman" panose="02020603050405020304" pitchFamily="18" charset="0"/>
              </a:rPr>
              <a:t>RCT:</a:t>
            </a:r>
            <a:r>
              <a:rPr lang="en-GB" sz="800" dirty="0">
                <a:solidFill>
                  <a:srgbClr val="333333"/>
                </a:solidFill>
                <a:latin typeface="Arial" panose="020B0604020202020204" pitchFamily="34" charset="0"/>
                <a:ea typeface="Times New Roman" panose="02020603050405020304" pitchFamily="18" charset="0"/>
              </a:rPr>
              <a:t> randomised controlled trial; </a:t>
            </a:r>
            <a:r>
              <a:rPr lang="en-GB" sz="800" b="1" dirty="0">
                <a:solidFill>
                  <a:srgbClr val="333333"/>
                </a:solidFill>
                <a:latin typeface="Arial" panose="020B0604020202020204" pitchFamily="34" charset="0"/>
                <a:ea typeface="Times New Roman" panose="02020603050405020304" pitchFamily="18" charset="0"/>
              </a:rPr>
              <a:t>RR:</a:t>
            </a:r>
            <a:r>
              <a:rPr lang="en-GB" sz="800" dirty="0">
                <a:solidFill>
                  <a:srgbClr val="333333"/>
                </a:solidFill>
                <a:latin typeface="Arial" panose="020B0604020202020204" pitchFamily="34" charset="0"/>
                <a:ea typeface="Times New Roman" panose="02020603050405020304" pitchFamily="18" charset="0"/>
              </a:rPr>
              <a:t> Risk ratio</a:t>
            </a:r>
          </a:p>
          <a:p>
            <a:endParaRPr lang="en-GB" sz="800" dirty="0">
              <a:latin typeface="Arial" panose="020B0604020202020204" pitchFamily="34" charset="0"/>
            </a:endParaRPr>
          </a:p>
          <a:p>
            <a:r>
              <a:rPr lang="en-GB" sz="1100" baseline="30000" dirty="0">
                <a:effectLst/>
              </a:rPr>
              <a:t>a</a:t>
            </a:r>
            <a:r>
              <a:rPr lang="en-GB" sz="800" dirty="0"/>
              <a:t> Not downgraded due to risk of bias; one of the two studies was unpublished at the time of writing and was judged to be at unclear risk of bias due to insufficient data with which to judge some domains. The other study was judged at low risk across all domains assessed, and there was no evidence of a difference between study results.</a:t>
            </a:r>
          </a:p>
          <a:p>
            <a:endParaRPr lang="en-GB" sz="800" baseline="30000" dirty="0">
              <a:effectLst/>
            </a:endParaRPr>
          </a:p>
          <a:p>
            <a:r>
              <a:rPr lang="en-GB" sz="1000" baseline="30000" dirty="0">
                <a:effectLst/>
              </a:rPr>
              <a:t>b </a:t>
            </a:r>
            <a:r>
              <a:rPr lang="en-GB" sz="800" dirty="0"/>
              <a:t>Downgraded two levels due to indirectness: the two contributing studies tested the same intervention in a relatively homogenous population. Unclear if the effects can be generalised to other text message-based interventions and other populations</a:t>
            </a:r>
          </a:p>
          <a:p>
            <a:endParaRPr lang="en-GB" sz="800" dirty="0"/>
          </a:p>
          <a:p>
            <a:r>
              <a:rPr lang="en-GB" sz="1000" baseline="30000" dirty="0">
                <a:effectLst/>
              </a:rPr>
              <a:t>c </a:t>
            </a:r>
            <a:r>
              <a:rPr lang="en-GB" sz="800" dirty="0"/>
              <a:t>Downgraded two levels due to imprecision. No events were recorded across study arms.</a:t>
            </a:r>
          </a:p>
          <a:p>
            <a:r>
              <a:rPr lang="en-GB" sz="800" dirty="0"/>
              <a:t> </a:t>
            </a:r>
          </a:p>
        </p:txBody>
      </p:sp>
      <p:pic>
        <p:nvPicPr>
          <p:cNvPr id="13" name="Picture 12">
            <a:extLst>
              <a:ext uri="{FF2B5EF4-FFF2-40B4-BE49-F238E27FC236}">
                <a16:creationId xmlns:a16="http://schemas.microsoft.com/office/drawing/2014/main" id="{9AE95087-0DF4-4234-BBF4-57B34601239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72887" y="416498"/>
            <a:ext cx="1635903" cy="566344"/>
          </a:xfrm>
          <a:prstGeom prst="rect">
            <a:avLst/>
          </a:prstGeom>
        </p:spPr>
      </p:pic>
      <p:pic>
        <p:nvPicPr>
          <p:cNvPr id="15" name="Picture 14" descr="signature">
            <a:extLst>
              <a:ext uri="{FF2B5EF4-FFF2-40B4-BE49-F238E27FC236}">
                <a16:creationId xmlns:a16="http://schemas.microsoft.com/office/drawing/2014/main" id="{A3C95BAD-309E-4EE6-A6E1-CD425F9B8D32}"/>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248826" y="331452"/>
            <a:ext cx="576884" cy="638354"/>
          </a:xfrm>
          <a:prstGeom prst="rect">
            <a:avLst/>
          </a:prstGeom>
          <a:noFill/>
          <a:ln>
            <a:noFill/>
          </a:ln>
        </p:spPr>
      </p:pic>
    </p:spTree>
    <p:extLst>
      <p:ext uri="{BB962C8B-B14F-4D97-AF65-F5344CB8AC3E}">
        <p14:creationId xmlns:p14="http://schemas.microsoft.com/office/powerpoint/2010/main" val="872933633"/>
      </p:ext>
    </p:extLst>
  </p:cSld>
  <p:clrMapOvr>
    <a:masterClrMapping/>
  </p:clrMapOvr>
</p:sld>
</file>

<file path=ppt/theme/theme1.xml><?xml version="1.0" encoding="utf-8"?>
<a:theme xmlns:a="http://schemas.openxmlformats.org/drawingml/2006/main" name="Cochrane_UK_NIHR_cyan_template">
  <a:themeElements>
    <a:clrScheme name="Cochrane blue colour palette">
      <a:dk1>
        <a:srgbClr val="000000"/>
      </a:dk1>
      <a:lt1>
        <a:srgbClr val="FFFFFF"/>
      </a:lt1>
      <a:dk2>
        <a:srgbClr val="002D64"/>
      </a:dk2>
      <a:lt2>
        <a:srgbClr val="008CD2"/>
      </a:lt2>
      <a:accent1>
        <a:srgbClr val="002D64"/>
      </a:accent1>
      <a:accent2>
        <a:srgbClr val="008CD2"/>
      </a:accent2>
      <a:accent3>
        <a:srgbClr val="696969"/>
      </a:accent3>
      <a:accent4>
        <a:srgbClr val="999999"/>
      </a:accent4>
      <a:accent5>
        <a:srgbClr val="CCCCCC"/>
      </a:accent5>
      <a:accent6>
        <a:srgbClr val="E6E6E6"/>
      </a:accent6>
      <a:hlink>
        <a:srgbClr val="002D64"/>
      </a:hlink>
      <a:folHlink>
        <a:srgbClr val="002D64"/>
      </a:folHlink>
    </a:clrScheme>
    <a:fontScheme name="Cochrane">
      <a:majorFont>
        <a:latin typeface="Source Sans Pro"/>
        <a:ea typeface=""/>
        <a:cs typeface=""/>
      </a:majorFont>
      <a:minorFont>
        <a:latin typeface="Source Sans Pro Semi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chemeClr val="tx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Briefing document clincians and policy makers landscape 2020.12.09.potx" id="{6DEB4EEA-4249-41DF-BD88-3B0B1EDAC5B3}" vid="{46F908E4-FC9E-402A-AA86-E623EF69E2F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cfc5391b-ea62-4b2f-bec7-1d4072c0e3de"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E704111980F534D9848546218645955" ma:contentTypeVersion="16" ma:contentTypeDescription="Create a new document." ma:contentTypeScope="" ma:versionID="3638ef0b6800b7a3ba0eb088273f685e">
  <xsd:schema xmlns:xsd="http://www.w3.org/2001/XMLSchema" xmlns:xs="http://www.w3.org/2001/XMLSchema" xmlns:p="http://schemas.microsoft.com/office/2006/metadata/properties" xmlns:ns3="cbc5c199-a36f-4d7d-b9ca-803c561a95e8" xmlns:ns4="cfc5391b-ea62-4b2f-bec7-1d4072c0e3de" targetNamespace="http://schemas.microsoft.com/office/2006/metadata/properties" ma:root="true" ma:fieldsID="9896caf5ea7466613dea0a5e1ad7108b" ns3:_="" ns4:_="">
    <xsd:import namespace="cbc5c199-a36f-4d7d-b9ca-803c561a95e8"/>
    <xsd:import namespace="cfc5391b-ea62-4b2f-bec7-1d4072c0e3de"/>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KeyPoints" minOccurs="0"/>
                <xsd:element ref="ns4:MediaServiceKeyPoints" minOccurs="0"/>
                <xsd:element ref="ns4:MediaServiceDateTaken" minOccurs="0"/>
                <xsd:element ref="ns4:MediaLengthInSeconds" minOccurs="0"/>
                <xsd:element ref="ns4:MediaServiceAutoTags" minOccurs="0"/>
                <xsd:element ref="ns4:MediaServiceOCR" minOccurs="0"/>
                <xsd:element ref="ns4:MediaServiceGenerationTime" minOccurs="0"/>
                <xsd:element ref="ns4:MediaServiceEventHashCode" minOccurs="0"/>
                <xsd:element ref="ns4:MediaServiceLocation" minOccurs="0"/>
                <xsd:element ref="ns4:_activity" minOccurs="0"/>
                <xsd:element ref="ns4: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c5c199-a36f-4d7d-b9ca-803c561a95e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fc5391b-ea62-4b2f-bec7-1d4072c0e3de"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LengthInSeconds" ma:index="16" nillable="true" ma:displayName="Length (seconds)" ma:internalName="MediaLengthInSeconds" ma:readOnly="true">
      <xsd:simpleType>
        <xsd:restriction base="dms:Unknown"/>
      </xsd:simpleType>
    </xsd:element>
    <xsd:element name="MediaServiceAutoTags" ma:index="17" nillable="true" ma:displayName="Tags" ma:internalName="MediaServiceAutoTags"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ServiceLocation" ma:index="21" nillable="true" ma:displayName="Location" ma:internalName="MediaServiceLocation" ma:readOnly="true">
      <xsd:simpleType>
        <xsd:restriction base="dms:Text"/>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4E523F-503B-48E1-9057-558C5960C57C}">
  <ds:schemaRefs>
    <ds:schemaRef ds:uri="cfc5391b-ea62-4b2f-bec7-1d4072c0e3de"/>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cbc5c199-a36f-4d7d-b9ca-803c561a95e8"/>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B71B5CB5-0DF1-432F-B489-D7324D9D8DFB}">
  <ds:schemaRefs>
    <ds:schemaRef ds:uri="http://schemas.microsoft.com/sharepoint/v3/contenttype/forms"/>
  </ds:schemaRefs>
</ds:datastoreItem>
</file>

<file path=customXml/itemProps3.xml><?xml version="1.0" encoding="utf-8"?>
<ds:datastoreItem xmlns:ds="http://schemas.openxmlformats.org/officeDocument/2006/customXml" ds:itemID="{6C8AA2E0-99F2-43AA-B2A0-B02E2EBF9A6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c5c199-a36f-4d7d-b9ca-803c561a95e8"/>
    <ds:schemaRef ds:uri="cfc5391b-ea62-4b2f-bec7-1d4072c0e3d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Briefing document clincians and policy makers 2020.12.09</Template>
  <TotalTime>10354</TotalTime>
  <Words>2635</Words>
  <Application>Microsoft Office PowerPoint</Application>
  <PresentationFormat>On-screen Show (4:3)</PresentationFormat>
  <Paragraphs>238</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Bahnschrift Light</vt:lpstr>
      <vt:lpstr>Bahnschrift SemiLight</vt:lpstr>
      <vt:lpstr>Calibri</vt:lpstr>
      <vt:lpstr>Cambria Math</vt:lpstr>
      <vt:lpstr>Source Sans Pro</vt:lpstr>
      <vt:lpstr>Source Sans Pro Semibold</vt:lpstr>
      <vt:lpstr>Cochrane_UK_NIHR_cyan_template</vt:lpstr>
      <vt:lpstr>PowerPoint Presentation</vt:lpstr>
      <vt:lpstr>PowerPoint Presentation</vt:lpstr>
      <vt:lpstr>1. Summary of Findings: Combination NRT compared to control for nicotine vaping cessation</vt:lpstr>
      <vt:lpstr>2. Summary of Findings: Cytisine compared to placebo for nicotine vaping cessation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Ailsa Butler</dc:creator>
  <cp:keywords/>
  <dc:description/>
  <cp:lastModifiedBy>Ailsa Butler</cp:lastModifiedBy>
  <cp:revision>253</cp:revision>
  <dcterms:created xsi:type="dcterms:W3CDTF">2020-12-10T08:55:38Z</dcterms:created>
  <dcterms:modified xsi:type="dcterms:W3CDTF">2025-01-07T16:35:37Z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0x010100FE704111980F534D9848546218645955</vt:lpwstr>
  </property>
</Properties>
</file>