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5" r:id="rId2"/>
  </p:sldIdLst>
  <p:sldSz cx="6858000" cy="9144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lsa Butler" initials="AB" lastIdx="1" clrIdx="0">
    <p:extLst>
      <p:ext uri="{19B8F6BF-5375-455C-9EA6-DF929625EA0E}">
        <p15:presenceInfo xmlns:p15="http://schemas.microsoft.com/office/powerpoint/2012/main" userId="Ailsa But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9819" autoAdjust="0"/>
  </p:normalViewPr>
  <p:slideViewPr>
    <p:cSldViewPr snapToGrid="0" showGuides="1">
      <p:cViewPr varScale="1">
        <p:scale>
          <a:sx n="77" d="100"/>
          <a:sy n="77" d="100"/>
        </p:scale>
        <p:origin x="246" y="108"/>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16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06800" y="514350"/>
            <a:ext cx="19304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499660" y="3257550"/>
            <a:ext cx="6144683"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8030501" y="6515100"/>
            <a:ext cx="1113499" cy="3429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329804" y="2976000"/>
            <a:ext cx="4617000" cy="5088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329804" y="1603200"/>
            <a:ext cx="4590000" cy="614400"/>
          </a:xfrm>
        </p:spPr>
        <p:txBody>
          <a:bodyPr anchor="t" anchorCtr="0"/>
          <a:lstStyle>
            <a:lvl1pPr>
              <a:defRPr sz="15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pic>
        <p:nvPicPr>
          <p:cNvPr id="10" name="Picture 9"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7" name="Rectangle 6"/>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6858000" cy="9144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7768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9304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sp>
        <p:nvSpPr>
          <p:cNvPr id="6" name="Rectangle 5"/>
          <p:cNvSpPr/>
          <p:nvPr userDrawn="1"/>
        </p:nvSpPr>
        <p:spPr>
          <a:xfrm>
            <a:off x="2943000" y="0"/>
            <a:ext cx="3915000" cy="9144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3456000" y="2619769"/>
            <a:ext cx="3267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456000" y="5114400"/>
            <a:ext cx="3034800" cy="109680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1555266" y="0"/>
            <a:ext cx="2082835" cy="9144000"/>
          </a:xfrm>
          <a:prstGeom prst="rect">
            <a:avLst/>
          </a:prstGeom>
        </p:spPr>
      </p:pic>
      <p:pic>
        <p:nvPicPr>
          <p:cNvPr id="10" name="Picture 9"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329804" y="475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3048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9939" y="0"/>
            <a:ext cx="3211830" cy="9144000"/>
          </a:xfrm>
          <a:prstGeom prst="rect">
            <a:avLst/>
          </a:prstGeom>
        </p:spPr>
      </p:pic>
      <p:sp>
        <p:nvSpPr>
          <p:cNvPr id="9" name="Rectangle 8"/>
          <p:cNvSpPr/>
          <p:nvPr userDrawn="1"/>
        </p:nvSpPr>
        <p:spPr>
          <a:xfrm rot="18931217">
            <a:off x="4697665" y="7318394"/>
            <a:ext cx="628855" cy="111796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1726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071600" y="18792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598969"/>
            <a:ext cx="3088397"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5277600"/>
            <a:ext cx="3088397"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4150520" y="0"/>
            <a:ext cx="2340735" cy="9144000"/>
          </a:xfrm>
          <a:prstGeom prst="rect">
            <a:avLst/>
          </a:prstGeom>
        </p:spPr>
      </p:pic>
      <p:sp>
        <p:nvSpPr>
          <p:cNvPr id="7" name="Picture Placeholder 6"/>
          <p:cNvSpPr>
            <a:spLocks noGrp="1"/>
          </p:cNvSpPr>
          <p:nvPr>
            <p:ph type="pic" sz="quarter" idx="10" hasCustomPrompt="1"/>
          </p:nvPr>
        </p:nvSpPr>
        <p:spPr>
          <a:xfrm>
            <a:off x="3483000" y="1766400"/>
            <a:ext cx="3375000" cy="4512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4558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1704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9804" y="1756800"/>
            <a:ext cx="4590000" cy="843784"/>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329804" y="3033600"/>
            <a:ext cx="4590000" cy="5212800"/>
          </a:xfrm>
          <a:prstGeom prst="rect">
            <a:avLst/>
          </a:prstGeom>
        </p:spPr>
        <p:txBody>
          <a:bodyPr vert="horz" lIns="0" tIns="0" rIns="0" bIns="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65242" y="0"/>
            <a:ext cx="1492758" cy="9144000"/>
          </a:xfrm>
          <a:prstGeom prst="rect">
            <a:avLst/>
          </a:prstGeom>
        </p:spPr>
      </p:pic>
      <p:pic>
        <p:nvPicPr>
          <p:cNvPr id="4" name="Picture 3" descr="Cochrane_UK_Logo_RGB.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8" name="Rectangle 7"/>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685784" rtl="0" eaLnBrk="1" latinLnBrk="0" hangingPunct="1">
        <a:spcBef>
          <a:spcPct val="0"/>
        </a:spcBef>
        <a:buNone/>
        <a:defRPr sz="2700" b="1" kern="1200" spc="-30" baseline="0">
          <a:solidFill>
            <a:schemeClr val="bg2"/>
          </a:solidFill>
          <a:latin typeface="+mj-lt"/>
          <a:ea typeface="+mj-ea"/>
          <a:cs typeface="+mj-cs"/>
        </a:defRPr>
      </a:lvl1pPr>
    </p:titleStyle>
    <p:bodyStyle>
      <a:lvl1pPr marL="0" indent="0" algn="l" defTabSz="685784"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38" indent="-134538" algn="l" defTabSz="685784"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696" indent="-11906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70" indent="-146444" algn="l" defTabSz="685784"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69" indent="-14049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03"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cebm.ox.ac.uk/research/electronic-cigarettes-for-smoking-cessation-cochrane-living-systematic-review-1" TargetMode="External"/><Relationship Id="rId7" Type="http://schemas.openxmlformats.org/officeDocument/2006/relationships/image" Target="../media/image11.png"/><Relationship Id="rId2" Type="http://schemas.openxmlformats.org/officeDocument/2006/relationships/hyperlink" Target="https://www.cochranelibrary.com/cdsr/doi/10.1002/14651858.CD010216.pub4/full" TargetMode="External"/><Relationship Id="rId1" Type="http://schemas.openxmlformats.org/officeDocument/2006/relationships/slideLayout" Target="../slideLayouts/slideLayout1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0718" y="2706389"/>
            <a:ext cx="3050026" cy="4524315"/>
          </a:xfrm>
          <a:prstGeom prst="rect">
            <a:avLst/>
          </a:prstGeom>
          <a:solidFill>
            <a:schemeClr val="accent2">
              <a:lumMod val="20000"/>
              <a:lumOff val="80000"/>
            </a:schemeClr>
          </a:solidFill>
          <a:ln>
            <a:solidFill>
              <a:srgbClr val="00B0F0"/>
            </a:solidFill>
          </a:ln>
        </p:spPr>
        <p:txBody>
          <a:bodyPr wrap="square" rtlCol="0">
            <a:spAutoFit/>
          </a:bodyPr>
          <a:lstStyle/>
          <a:p>
            <a:pPr>
              <a:spcAft>
                <a:spcPts val="1800"/>
              </a:spcAft>
            </a:pPr>
            <a:r>
              <a:rPr lang="en-GB" sz="1400" b="1" dirty="0">
                <a:solidFill>
                  <a:srgbClr val="00B0F0"/>
                </a:solidFill>
              </a:rPr>
              <a:t>Key </a:t>
            </a:r>
            <a:r>
              <a:rPr lang="en-GB" sz="1400" b="1" dirty="0" smtClean="0">
                <a:solidFill>
                  <a:srgbClr val="00B0F0"/>
                </a:solidFill>
              </a:rPr>
              <a:t>findings</a:t>
            </a:r>
            <a:endParaRPr lang="en-GB" sz="1400" dirty="0"/>
          </a:p>
          <a:p>
            <a:pPr marL="128585" indent="-128585">
              <a:spcAft>
                <a:spcPts val="600"/>
              </a:spcAft>
              <a:buFont typeface="Arial" panose="020B0604020202020204" pitchFamily="34" charset="0"/>
              <a:buChar char="•"/>
            </a:pPr>
            <a:r>
              <a:rPr lang="en-GB" sz="11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Our </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review showed more people probably stop smoking for at least six months using nicotine e</a:t>
            </a:r>
            <a:r>
              <a:rPr lang="en-GB" sz="1100"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cigarettes than using nicotine replacement therapy, or nicotine</a:t>
            </a:r>
            <a:r>
              <a:rPr lang="en-GB" sz="1100"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free e‑cigarettes.</a:t>
            </a:r>
            <a:endParaRPr lang="en-GB"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128585" indent="-128585">
              <a:spcAft>
                <a:spcPts val="600"/>
              </a:spcAft>
              <a:buFont typeface="Arial" panose="020B0604020202020204" pitchFamily="34" charset="0"/>
              <a:buChar char="•"/>
            </a:pPr>
            <a:r>
              <a:rPr lang="en-GB" sz="1100" dirty="0" smtClean="0">
                <a:solidFill>
                  <a:srgbClr val="002060"/>
                </a:solidFill>
              </a:rPr>
              <a:t>Nicotine e-cigarettes </a:t>
            </a:r>
            <a:r>
              <a:rPr lang="en-GB" sz="1100" dirty="0">
                <a:solidFill>
                  <a:srgbClr val="002060"/>
                </a:solidFill>
              </a:rPr>
              <a:t>may work better than no </a:t>
            </a:r>
            <a:r>
              <a:rPr lang="en-GB" sz="1100" dirty="0" smtClean="0">
                <a:solidFill>
                  <a:srgbClr val="002060"/>
                </a:solidFill>
              </a:rPr>
              <a:t>support for quitting smoking, or than </a:t>
            </a:r>
            <a:r>
              <a:rPr lang="en-GB" sz="1100" dirty="0">
                <a:solidFill>
                  <a:srgbClr val="002060"/>
                </a:solidFill>
              </a:rPr>
              <a:t>behavioural support </a:t>
            </a:r>
            <a:r>
              <a:rPr lang="en-GB" sz="1100" dirty="0" smtClean="0">
                <a:solidFill>
                  <a:srgbClr val="002060"/>
                </a:solidFill>
              </a:rPr>
              <a:t>alone.</a:t>
            </a:r>
          </a:p>
          <a:p>
            <a:pPr marL="128585" indent="-128585">
              <a:spcAft>
                <a:spcPts val="600"/>
              </a:spcAft>
              <a:buFont typeface="Arial" panose="020B0604020202020204" pitchFamily="34" charset="0"/>
              <a:buChar char="•"/>
            </a:pPr>
            <a:r>
              <a:rPr lang="en-GB" sz="1100" dirty="0" smtClean="0">
                <a:solidFill>
                  <a:srgbClr val="002060"/>
                </a:solidFill>
              </a:rPr>
              <a:t>Nicotine e-cigarettes </a:t>
            </a:r>
            <a:r>
              <a:rPr lang="en-GB" sz="1100" dirty="0">
                <a:solidFill>
                  <a:srgbClr val="002060"/>
                </a:solidFill>
              </a:rPr>
              <a:t>may not be associated with serious unwanted effects</a:t>
            </a:r>
            <a:r>
              <a:rPr lang="en-GB" sz="1100" dirty="0" smtClean="0">
                <a:solidFill>
                  <a:srgbClr val="002060"/>
                </a:solidFill>
              </a:rPr>
              <a:t>.</a:t>
            </a:r>
          </a:p>
          <a:p>
            <a:pPr marL="128585" indent="-128585">
              <a:spcAft>
                <a:spcPts val="600"/>
              </a:spcAft>
              <a:buFont typeface="Arial" panose="020B0604020202020204" pitchFamily="34" charset="0"/>
              <a:buChar char="•"/>
            </a:pP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The </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unwanted effects reported most often with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 were throat or mouth irritation, headache, cough and feeling sick. These effects reduced over time as people continued using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 </a:t>
            </a:r>
            <a:endParaRPr lang="en-GB" sz="1100" dirty="0" smtClean="0">
              <a:solidFill>
                <a:srgbClr val="002060"/>
              </a:solidFill>
            </a:endParaRPr>
          </a:p>
          <a:p>
            <a:pPr marL="128585" indent="-128585">
              <a:buFont typeface="Arial" panose="020B0604020202020204" pitchFamily="34" charset="0"/>
              <a:buChar char="•"/>
            </a:pPr>
            <a:r>
              <a:rPr lang="en-GB" sz="1100" dirty="0" smtClean="0">
                <a:solidFill>
                  <a:srgbClr val="002060"/>
                </a:solidFill>
              </a:rPr>
              <a:t>However</a:t>
            </a:r>
            <a:r>
              <a:rPr lang="en-GB" sz="1100" dirty="0">
                <a:solidFill>
                  <a:srgbClr val="002060"/>
                </a:solidFill>
              </a:rPr>
              <a:t>, we need more, reliable evidence to be confident about the effects of e‐cigarettes, particularly the effects of newer types of e‐cigarettes that have better nicotine delivery</a:t>
            </a:r>
            <a:r>
              <a:rPr lang="en-GB" sz="1100" dirty="0" smtClean="0"/>
              <a:t>.</a:t>
            </a:r>
          </a:p>
          <a:p>
            <a:pPr marL="128585" indent="-128585">
              <a:buFont typeface="Arial" panose="020B0604020202020204" pitchFamily="34" charset="0"/>
              <a:buChar char="•"/>
            </a:pPr>
            <a:endParaRPr lang="en-GB" sz="800" dirty="0"/>
          </a:p>
        </p:txBody>
      </p:sp>
      <p:sp>
        <p:nvSpPr>
          <p:cNvPr id="9" name="Rectangle 8"/>
          <p:cNvSpPr/>
          <p:nvPr/>
        </p:nvSpPr>
        <p:spPr>
          <a:xfrm>
            <a:off x="136125" y="1891401"/>
            <a:ext cx="6129238" cy="685059"/>
          </a:xfrm>
          <a:prstGeom prst="rect">
            <a:avLst/>
          </a:prstGeom>
        </p:spPr>
        <p:txBody>
          <a:bodyPr wrap="square">
            <a:spAutoFit/>
          </a:bodyPr>
          <a:lstStyle/>
          <a:p>
            <a:pPr>
              <a:lnSpc>
                <a:spcPct val="107000"/>
              </a:lnSpc>
              <a:spcAft>
                <a:spcPts val="600"/>
              </a:spcAft>
            </a:pPr>
            <a:r>
              <a:rPr lang="en-GB" sz="900" dirty="0">
                <a:solidFill>
                  <a:schemeClr val="tx2"/>
                </a:solidFill>
                <a:latin typeface="Arial" panose="020B0604020202020204" pitchFamily="34" charset="0"/>
                <a:ea typeface="Calibri" panose="020F0502020204030204" pitchFamily="34" charset="0"/>
                <a:cs typeface="Times New Roman" panose="02020603050405020304" pitchFamily="18" charset="0"/>
              </a:rPr>
              <a:t>This briefing document brings you the most up to date information on the effect and safety of using electronic cigarettes (ECs) to help </a:t>
            </a:r>
            <a:r>
              <a:rPr lang="en-GB" sz="9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people who smoke achieve long</a:t>
            </a:r>
            <a:r>
              <a:rPr lang="en-GB" sz="900" dirty="0" smtClean="0">
                <a:solidFill>
                  <a:schemeClr val="tx2"/>
                </a:solidFill>
                <a:latin typeface="Cambria Math" panose="02040503050406030204" pitchFamily="18" charset="0"/>
                <a:ea typeface="Calibri" panose="020F0502020204030204" pitchFamily="34" charset="0"/>
                <a:cs typeface="Cambria Math" panose="02040503050406030204" pitchFamily="18" charset="0"/>
              </a:rPr>
              <a:t>‐</a:t>
            </a:r>
            <a:r>
              <a:rPr lang="en-GB" sz="9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term </a:t>
            </a:r>
            <a:r>
              <a:rPr lang="en-GB" sz="900" dirty="0">
                <a:solidFill>
                  <a:schemeClr val="tx2"/>
                </a:solidFill>
                <a:latin typeface="Arial" panose="020B0604020202020204" pitchFamily="34" charset="0"/>
                <a:ea typeface="Calibri" panose="020F0502020204030204" pitchFamily="34" charset="0"/>
                <a:cs typeface="Times New Roman" panose="02020603050405020304" pitchFamily="18" charset="0"/>
              </a:rPr>
              <a:t>smoking abstinence</a:t>
            </a:r>
            <a:r>
              <a:rPr lang="en-GB" sz="9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 This evidence comes from the most recent Cochrane review of EC for quitting smoking. Cochrane are a non-profit organisation that review all of the available evidence on a particular topic. Our findings help people to make healthcare decisions.</a:t>
            </a:r>
            <a:endParaRPr lang="en-GB" sz="9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150718" y="7385012"/>
            <a:ext cx="6129238" cy="536878"/>
          </a:xfrm>
          <a:prstGeom prst="rect">
            <a:avLst/>
          </a:prstGeom>
          <a:solidFill>
            <a:schemeClr val="accent1">
              <a:lumMod val="10000"/>
              <a:lumOff val="90000"/>
            </a:schemeClr>
          </a:solidFill>
          <a:ln>
            <a:solidFill>
              <a:schemeClr val="accent1">
                <a:lumMod val="75000"/>
                <a:lumOff val="25000"/>
              </a:schemeClr>
            </a:solidFill>
          </a:ln>
        </p:spPr>
        <p:txBody>
          <a:bodyPr wrap="square">
            <a:spAutoFit/>
          </a:bodyPr>
          <a:lstStyle/>
          <a:p>
            <a:pPr>
              <a:lnSpc>
                <a:spcPct val="107000"/>
              </a:lnSpc>
              <a:spcAft>
                <a:spcPts val="563"/>
              </a:spcAft>
            </a:pPr>
            <a:r>
              <a:rPr lang="en-GB" sz="900" b="1" dirty="0" smtClean="0">
                <a:solidFill>
                  <a:schemeClr val="tx2"/>
                </a:solidFill>
                <a:latin typeface="Calibri" panose="020F0502020204030204" pitchFamily="34" charset="0"/>
                <a:ea typeface="Times New Roman" panose="02020603050405020304" pitchFamily="18" charset="0"/>
                <a:cs typeface="Arial" panose="020B0604020202020204" pitchFamily="34" charset="0"/>
              </a:rPr>
              <a:t>NEW SEARCH </a:t>
            </a:r>
            <a:r>
              <a:rPr lang="en-GB" sz="900" b="1" dirty="0">
                <a:solidFill>
                  <a:schemeClr val="tx2"/>
                </a:solidFill>
                <a:latin typeface="Calibri" panose="020F0502020204030204" pitchFamily="34" charset="0"/>
                <a:ea typeface="Times New Roman" panose="02020603050405020304" pitchFamily="18" charset="0"/>
                <a:cs typeface="Arial" panose="020B0604020202020204" pitchFamily="34" charset="0"/>
              </a:rPr>
              <a:t>UPDATE…In addition to the </a:t>
            </a:r>
            <a:r>
              <a:rPr lang="en-GB" sz="900" b="1">
                <a:solidFill>
                  <a:schemeClr val="tx2"/>
                </a:solidFill>
                <a:latin typeface="Calibri" panose="020F0502020204030204" pitchFamily="34" charset="0"/>
                <a:ea typeface="Times New Roman" panose="02020603050405020304" pitchFamily="18" charset="0"/>
                <a:cs typeface="Arial" panose="020B0604020202020204" pitchFamily="34" charset="0"/>
              </a:rPr>
              <a:t>23 </a:t>
            </a:r>
            <a:r>
              <a:rPr lang="en-GB" sz="900" b="1" smtClean="0">
                <a:solidFill>
                  <a:schemeClr val="tx2"/>
                </a:solidFill>
                <a:latin typeface="Calibri" panose="020F0502020204030204" pitchFamily="34" charset="0"/>
                <a:ea typeface="Times New Roman" panose="02020603050405020304" pitchFamily="18" charset="0"/>
                <a:cs typeface="Arial" panose="020B0604020202020204" pitchFamily="34" charset="0"/>
              </a:rPr>
              <a:t>papers </a:t>
            </a:r>
            <a:r>
              <a:rPr lang="en-GB" sz="900" b="1" dirty="0">
                <a:solidFill>
                  <a:schemeClr val="tx2"/>
                </a:solidFill>
                <a:latin typeface="Calibri" panose="020F0502020204030204" pitchFamily="34" charset="0"/>
                <a:ea typeface="Times New Roman" panose="02020603050405020304" pitchFamily="18" charset="0"/>
                <a:cs typeface="Arial" panose="020B0604020202020204" pitchFamily="34" charset="0"/>
              </a:rPr>
              <a:t>identified from our December 2020 searches our January 2021 search found four new completed studies, one new ongoing study and one paper linked to a study already included in the review. We will be incorporating these into an update of our review over the next few months.</a:t>
            </a:r>
            <a:endParaRPr lang="en-GB" sz="9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p:cNvSpPr/>
          <p:nvPr/>
        </p:nvSpPr>
        <p:spPr>
          <a:xfrm>
            <a:off x="3186151" y="2648485"/>
            <a:ext cx="2971439" cy="1206549"/>
          </a:xfrm>
          <a:prstGeom prst="rect">
            <a:avLst/>
          </a:prstGeom>
        </p:spPr>
        <p:txBody>
          <a:bodyPr wrap="square">
            <a:spAutoFit/>
          </a:bodyPr>
          <a:lstStyle/>
          <a:p>
            <a:pPr>
              <a:lnSpc>
                <a:spcPct val="107000"/>
              </a:lnSpc>
              <a:spcAft>
                <a:spcPts val="600"/>
              </a:spcAft>
            </a:pPr>
            <a:r>
              <a:rPr lang="en-GB" sz="9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Why this is this topic important?</a:t>
            </a:r>
            <a:endParaRPr lang="en-GB" sz="9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900" dirty="0" smtClean="0">
                <a:solidFill>
                  <a:srgbClr val="002060"/>
                </a:solidFill>
              </a:rPr>
              <a:t>Stopping </a:t>
            </a:r>
            <a:r>
              <a:rPr lang="en-GB" sz="900" dirty="0">
                <a:solidFill>
                  <a:srgbClr val="002060"/>
                </a:solidFill>
              </a:rPr>
              <a:t>smoking lowers your risk of getting lung cancer and other diseases. But many people find it difficult to quit. We wanted to find out if using e‐cigarettes could help people to stop smoking, and if people using them for this purpose experienced any unwanted effects</a:t>
            </a:r>
            <a:r>
              <a:rPr lang="en-GB" sz="900" dirty="0" smtClean="0">
                <a:solidFill>
                  <a:srgbClr val="002060"/>
                </a:solidFill>
              </a:rPr>
              <a:t>.</a:t>
            </a:r>
            <a:endParaRPr lang="en-GB" sz="9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angle 12"/>
          <p:cNvSpPr/>
          <p:nvPr/>
        </p:nvSpPr>
        <p:spPr>
          <a:xfrm>
            <a:off x="3180739" y="5915958"/>
            <a:ext cx="3067392" cy="1579856"/>
          </a:xfrm>
          <a:prstGeom prst="rect">
            <a:avLst/>
          </a:prstGeom>
        </p:spPr>
        <p:txBody>
          <a:bodyPr wrap="square">
            <a:spAutoFit/>
          </a:bodyPr>
          <a:lstStyle/>
          <a:p>
            <a:pPr>
              <a:lnSpc>
                <a:spcPct val="107000"/>
              </a:lnSpc>
              <a:spcAft>
                <a:spcPts val="600"/>
              </a:spcAft>
            </a:pPr>
            <a:r>
              <a:rPr lang="en-GB" sz="9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Other outcomes</a:t>
            </a:r>
            <a:endParaRPr lang="en-GB" sz="9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563"/>
              </a:spcAft>
            </a:pPr>
            <a:r>
              <a:rPr lang="en-GB" sz="900" dirty="0" smtClean="0">
                <a:solidFill>
                  <a:srgbClr val="002060"/>
                </a:solidFill>
                <a:latin typeface="Arial" panose="020B0604020202020204" pitchFamily="34" charset="0"/>
                <a:cs typeface="Arial" panose="020B0604020202020204" pitchFamily="34" charset="0"/>
              </a:rPr>
              <a:t>Beyond unwanted effects, </a:t>
            </a:r>
            <a:r>
              <a:rPr lang="en-GB" sz="900" dirty="0">
                <a:solidFill>
                  <a:srgbClr val="002060"/>
                </a:solidFill>
                <a:latin typeface="Arial" panose="020B0604020202020204" pitchFamily="34" charset="0"/>
                <a:cs typeface="Arial" panose="020B0604020202020204" pitchFamily="34" charset="0"/>
              </a:rPr>
              <a:t>we </a:t>
            </a:r>
            <a:r>
              <a:rPr lang="en-GB" sz="900" dirty="0" smtClean="0">
                <a:solidFill>
                  <a:srgbClr val="002060"/>
                </a:solidFill>
                <a:latin typeface="Arial" panose="020B0604020202020204" pitchFamily="34" charset="0"/>
                <a:cs typeface="Arial" panose="020B0604020202020204" pitchFamily="34" charset="0"/>
              </a:rPr>
              <a:t>also looked at information on other health-related outcomes. This included carbon </a:t>
            </a:r>
            <a:r>
              <a:rPr lang="en-GB" sz="900" dirty="0">
                <a:solidFill>
                  <a:srgbClr val="002060"/>
                </a:solidFill>
                <a:latin typeface="Arial" panose="020B0604020202020204" pitchFamily="34" charset="0"/>
                <a:cs typeface="Arial" panose="020B0604020202020204" pitchFamily="34" charset="0"/>
              </a:rPr>
              <a:t>monoxide and other toxins, lung function, blood pressure, pulse, and oxygen levels. </a:t>
            </a:r>
            <a:r>
              <a:rPr lang="en-GB" sz="900" dirty="0" smtClean="0">
                <a:solidFill>
                  <a:srgbClr val="002060"/>
                </a:solidFill>
                <a:latin typeface="Arial" panose="020B0604020202020204" pitchFamily="34" charset="0"/>
                <a:cs typeface="Arial" panose="020B0604020202020204" pitchFamily="34" charset="0"/>
              </a:rPr>
              <a:t>Very few studies looked at these outcomes. In those that did, there was no indication that e-cigarettes posed more risks than smoking cigarettes. We need more evidence on this.</a:t>
            </a:r>
            <a:endParaRPr lang="en-GB" sz="900" dirty="0">
              <a:solidFill>
                <a:srgbClr val="002060"/>
              </a:solidFill>
              <a:latin typeface="Arial" panose="020B0604020202020204" pitchFamily="34" charset="0"/>
              <a:cs typeface="Arial" panose="020B0604020202020204" pitchFamily="34" charset="0"/>
            </a:endParaRPr>
          </a:p>
          <a:p>
            <a:pPr>
              <a:lnSpc>
                <a:spcPct val="107000"/>
              </a:lnSpc>
              <a:spcAft>
                <a:spcPts val="563"/>
              </a:spcAft>
            </a:pPr>
            <a:endParaRPr lang="en-GB" sz="900" dirty="0">
              <a:solidFill>
                <a:srgbClr val="002060"/>
              </a:solidFill>
              <a:latin typeface="Arial" panose="020B0604020202020204" pitchFamily="34" charset="0"/>
              <a:cs typeface="Arial" panose="020B0604020202020204" pitchFamily="34" charset="0"/>
            </a:endParaRPr>
          </a:p>
        </p:txBody>
      </p:sp>
      <p:sp>
        <p:nvSpPr>
          <p:cNvPr id="14" name="Rectangle 13"/>
          <p:cNvSpPr/>
          <p:nvPr/>
        </p:nvSpPr>
        <p:spPr>
          <a:xfrm>
            <a:off x="3186251" y="4168361"/>
            <a:ext cx="3079212" cy="1866601"/>
          </a:xfrm>
          <a:prstGeom prst="rect">
            <a:avLst/>
          </a:prstGeom>
        </p:spPr>
        <p:txBody>
          <a:bodyPr wrap="square">
            <a:spAutoFit/>
          </a:bodyPr>
          <a:lstStyle/>
          <a:p>
            <a:pPr>
              <a:lnSpc>
                <a:spcPct val="107000"/>
              </a:lnSpc>
              <a:spcAft>
                <a:spcPts val="800"/>
              </a:spcAft>
            </a:pPr>
            <a:r>
              <a:rPr lang="en-GB" sz="9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W</a:t>
            </a:r>
            <a:r>
              <a:rPr lang="en-GB" sz="9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hat we are doing </a:t>
            </a:r>
            <a:endParaRPr lang="en-GB" sz="9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r>
              <a:rPr lang="en-GB" sz="900" dirty="0" smtClean="0">
                <a:solidFill>
                  <a:srgbClr val="002060"/>
                </a:solidFill>
                <a:latin typeface="Arial" panose="020B0604020202020204" pitchFamily="34" charset="0"/>
                <a:cs typeface="Arial" panose="020B0604020202020204" pitchFamily="34" charset="0"/>
              </a:rPr>
              <a:t>Each </a:t>
            </a:r>
            <a:r>
              <a:rPr lang="en-GB" sz="900" dirty="0">
                <a:solidFill>
                  <a:srgbClr val="002060"/>
                </a:solidFill>
                <a:latin typeface="Arial" panose="020B0604020202020204" pitchFamily="34" charset="0"/>
                <a:cs typeface="Arial" panose="020B0604020202020204" pitchFamily="34" charset="0"/>
              </a:rPr>
              <a:t>month we are searching for studies looking at the use of e‐cigarettes to help people stop smoking.</a:t>
            </a:r>
          </a:p>
          <a:p>
            <a:r>
              <a:rPr lang="en-GB" sz="900" dirty="0">
                <a:solidFill>
                  <a:srgbClr val="002060"/>
                </a:solidFill>
                <a:latin typeface="Arial" panose="020B0604020202020204" pitchFamily="34" charset="0"/>
                <a:cs typeface="Arial" panose="020B0604020202020204" pitchFamily="34" charset="0"/>
              </a:rPr>
              <a:t>We look for randomized controlled trials, in which the treatments people receive were decided at random. This type of study usually gives the most reliable evidence about the effects of a treatment. We also search for studies in which everyone received an e‐cigarette treatment</a:t>
            </a:r>
            <a:r>
              <a:rPr lang="en-GB" sz="900" dirty="0" smtClean="0">
                <a:solidFill>
                  <a:srgbClr val="002060"/>
                </a:solidFill>
                <a:latin typeface="Arial" panose="020B0604020202020204" pitchFamily="34" charset="0"/>
                <a:cs typeface="Arial" panose="020B0604020202020204" pitchFamily="34" charset="0"/>
              </a:rPr>
              <a:t>. </a:t>
            </a:r>
            <a:r>
              <a:rPr lang="en-GB" sz="900" dirty="0" smtClean="0">
                <a:solidFill>
                  <a:srgbClr val="002060"/>
                </a:solidFill>
                <a:latin typeface="Arial" panose="020B0604020202020204" pitchFamily="34" charset="0"/>
                <a:ea typeface="Calibri" panose="020F0502020204030204" pitchFamily="34" charset="0"/>
                <a:cs typeface="Arial" panose="020B0604020202020204" pitchFamily="34" charset="0"/>
              </a:rPr>
              <a:t>In </a:t>
            </a:r>
            <a:r>
              <a:rPr lang="en-GB" sz="900" dirty="0">
                <a:solidFill>
                  <a:srgbClr val="002060"/>
                </a:solidFill>
                <a:latin typeface="Arial" panose="020B0604020202020204" pitchFamily="34" charset="0"/>
                <a:ea typeface="Calibri" panose="020F0502020204030204" pitchFamily="34" charset="0"/>
                <a:cs typeface="Arial" panose="020B0604020202020204" pitchFamily="34" charset="0"/>
              </a:rPr>
              <a:t>order to keep the information as up to date as possible we are searching monthly for new evidence, a living systematic review</a:t>
            </a:r>
            <a:endParaRPr lang="en-GB" sz="900" dirty="0">
              <a:solidFill>
                <a:srgbClr val="002060"/>
              </a:solidFill>
              <a:latin typeface="Arial" panose="020B0604020202020204" pitchFamily="34" charset="0"/>
              <a:cs typeface="Arial" panose="020B0604020202020204" pitchFamily="34" charset="0"/>
            </a:endParaRPr>
          </a:p>
          <a:p>
            <a:endParaRPr lang="en-GB" sz="900" dirty="0"/>
          </a:p>
        </p:txBody>
      </p:sp>
      <p:sp>
        <p:nvSpPr>
          <p:cNvPr id="18" name="Rectangle 17"/>
          <p:cNvSpPr/>
          <p:nvPr/>
        </p:nvSpPr>
        <p:spPr>
          <a:xfrm>
            <a:off x="-405228" y="7955560"/>
            <a:ext cx="6562818" cy="487569"/>
          </a:xfrm>
          <a:prstGeom prst="rect">
            <a:avLst/>
          </a:prstGeom>
        </p:spPr>
        <p:txBody>
          <a:bodyPr wrap="square">
            <a:spAutoFit/>
          </a:bodyPr>
          <a:lstStyle/>
          <a:p>
            <a:pPr marL="457200">
              <a:lnSpc>
                <a:spcPct val="107000"/>
              </a:lnSpc>
              <a:spcAft>
                <a:spcPts val="0"/>
              </a:spcAft>
            </a:pPr>
            <a:r>
              <a:rPr lang="en-GB" sz="1200" b="1" dirty="0">
                <a:solidFill>
                  <a:srgbClr val="002060"/>
                </a:solidFill>
                <a:latin typeface="Arial" panose="020B0604020202020204" pitchFamily="34" charset="0"/>
                <a:ea typeface="Calibri" panose="020F0502020204030204" pitchFamily="34" charset="0"/>
                <a:cs typeface="Times New Roman" panose="02020603050405020304" pitchFamily="18" charset="0"/>
              </a:rPr>
              <a:t>For all references and the most up to date 2020 Cochrane Review follow this </a:t>
            </a:r>
            <a:r>
              <a:rPr lang="en-GB" sz="1200" b="1"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2"/>
              </a:rPr>
              <a:t>link</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GB" sz="1200" b="1" dirty="0">
                <a:solidFill>
                  <a:srgbClr val="002060"/>
                </a:solidFill>
                <a:latin typeface="Arial" panose="020B0604020202020204" pitchFamily="34" charset="0"/>
                <a:ea typeface="Calibri" panose="020F0502020204030204" pitchFamily="34" charset="0"/>
                <a:cs typeface="Times New Roman" panose="02020603050405020304" pitchFamily="18" charset="0"/>
              </a:rPr>
              <a:t>For further information please visit our </a:t>
            </a:r>
            <a:r>
              <a:rPr lang="en-GB" sz="1200" b="1"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3"/>
              </a:rPr>
              <a:t>webpage</a:t>
            </a:r>
            <a:r>
              <a:rPr lang="en-GB" sz="1200" b="1" dirty="0">
                <a:latin typeface="Arial" panose="020B0604020202020204" pitchFamily="34" charset="0"/>
                <a:ea typeface="Calibri" panose="020F0502020204030204" pitchFamily="34" charset="0"/>
                <a:cs typeface="Times New Roman" panose="02020603050405020304" pitchFamily="18" charset="0"/>
              </a:rPr>
              <a:t>.</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p:cNvSpPr txBox="1"/>
          <p:nvPr/>
        </p:nvSpPr>
        <p:spPr>
          <a:xfrm>
            <a:off x="58900" y="8415404"/>
            <a:ext cx="6274774" cy="707886"/>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Disclaimer</a:t>
            </a:r>
            <a:r>
              <a:rPr lang="en-GB" sz="1000" dirty="0">
                <a:latin typeface="Arial" panose="020B0604020202020204" pitchFamily="34" charset="0"/>
                <a:cs typeface="Arial" panose="020B0604020202020204" pitchFamily="34" charset="0"/>
              </a:rPr>
              <a:t>: the views and opinions expressed therein are those of the review authors and do not necessarily reflect those of the NIHR, National Health Service (NHS), Department of Health or the other organisations involved</a:t>
            </a:r>
          </a:p>
          <a:p>
            <a:r>
              <a:rPr lang="en-GB" sz="1000" dirty="0" smtClean="0"/>
              <a:t> </a:t>
            </a:r>
            <a:endParaRPr lang="en-GB" sz="1000" dirty="0"/>
          </a:p>
        </p:txBody>
      </p:sp>
      <p:sp>
        <p:nvSpPr>
          <p:cNvPr id="5" name="Rectangle 4"/>
          <p:cNvSpPr/>
          <p:nvPr/>
        </p:nvSpPr>
        <p:spPr>
          <a:xfrm>
            <a:off x="3186151" y="3812231"/>
            <a:ext cx="2942253" cy="381258"/>
          </a:xfrm>
          <a:prstGeom prst="rect">
            <a:avLst/>
          </a:prstGeom>
        </p:spPr>
        <p:txBody>
          <a:bodyPr wrap="square">
            <a:spAutoFit/>
          </a:bodyPr>
          <a:lstStyle/>
          <a:p>
            <a:pPr>
              <a:lnSpc>
                <a:spcPct val="107000"/>
              </a:lnSpc>
              <a:spcAft>
                <a:spcPts val="750"/>
              </a:spcAft>
            </a:pPr>
            <a:r>
              <a:rPr lang="en-GB" sz="9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In our </a:t>
            </a:r>
            <a:r>
              <a:rPr lang="en-GB" sz="9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latest full review (searches up to January 2020) we found 50 studies in 12,430 adults who smoked. </a:t>
            </a:r>
            <a:endParaRPr lang="en-GB" sz="9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p:cNvSpPr txBox="1"/>
          <p:nvPr/>
        </p:nvSpPr>
        <p:spPr>
          <a:xfrm>
            <a:off x="136125" y="1536093"/>
            <a:ext cx="4155852" cy="307777"/>
          </a:xfrm>
          <a:prstGeom prst="rect">
            <a:avLst/>
          </a:prstGeom>
          <a:noFill/>
        </p:spPr>
        <p:txBody>
          <a:bodyPr wrap="square" rtlCol="0">
            <a:spAutoFit/>
          </a:bodyPr>
          <a:lstStyle/>
          <a:p>
            <a:r>
              <a:rPr lang="en-GB" sz="1400" b="1" dirty="0" smtClean="0">
                <a:solidFill>
                  <a:schemeClr val="accent1">
                    <a:lumMod val="75000"/>
                  </a:schemeClr>
                </a:solidFill>
              </a:rPr>
              <a:t>Cochrane December </a:t>
            </a:r>
            <a:r>
              <a:rPr lang="en-GB" sz="1400" b="1" dirty="0">
                <a:solidFill>
                  <a:schemeClr val="accent1">
                    <a:lumMod val="75000"/>
                  </a:schemeClr>
                </a:solidFill>
              </a:rPr>
              <a:t>2020 briefing document</a:t>
            </a:r>
            <a:endParaRPr lang="en-GB" sz="1400" dirty="0"/>
          </a:p>
        </p:txBody>
      </p:sp>
      <p:sp>
        <p:nvSpPr>
          <p:cNvPr id="8" name="TextBox 7"/>
          <p:cNvSpPr txBox="1"/>
          <p:nvPr/>
        </p:nvSpPr>
        <p:spPr>
          <a:xfrm>
            <a:off x="1410000" y="240908"/>
            <a:ext cx="1101687" cy="369332"/>
          </a:xfrm>
          <a:prstGeom prst="rect">
            <a:avLst/>
          </a:prstGeom>
          <a:solidFill>
            <a:schemeClr val="bg1"/>
          </a:solidFill>
        </p:spPr>
        <p:txBody>
          <a:bodyPr wrap="square" rtlCol="0">
            <a:spAutoFit/>
          </a:bodyPr>
          <a:lstStyle/>
          <a:p>
            <a:endParaRPr lang="en-GB" dirty="0"/>
          </a:p>
        </p:txBody>
      </p:sp>
      <p:sp>
        <p:nvSpPr>
          <p:cNvPr id="7" name="Rectangle 6"/>
          <p:cNvSpPr/>
          <p:nvPr/>
        </p:nvSpPr>
        <p:spPr>
          <a:xfrm>
            <a:off x="109447" y="425574"/>
            <a:ext cx="2699854" cy="7800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p:nvPr/>
        </p:nvGrpSpPr>
        <p:grpSpPr>
          <a:xfrm>
            <a:off x="33195" y="150839"/>
            <a:ext cx="6824805" cy="597769"/>
            <a:chOff x="33044" y="365166"/>
            <a:chExt cx="6733096" cy="613848"/>
          </a:xfrm>
        </p:grpSpPr>
        <p:pic>
          <p:nvPicPr>
            <p:cNvPr id="28" name="Picture 27"/>
            <p:cNvPicPr>
              <a:picLocks noChangeAspect="1"/>
            </p:cNvPicPr>
            <p:nvPr/>
          </p:nvPicPr>
          <p:blipFill>
            <a:blip r:embed="rId4"/>
            <a:stretch>
              <a:fillRect/>
            </a:stretch>
          </p:blipFill>
          <p:spPr>
            <a:xfrm>
              <a:off x="33044" y="365166"/>
              <a:ext cx="580016" cy="594337"/>
            </a:xfrm>
            <a:prstGeom prst="rect">
              <a:avLst/>
            </a:prstGeom>
          </p:spPr>
        </p:pic>
        <p:pic>
          <p:nvPicPr>
            <p:cNvPr id="29" name="Picture 28"/>
            <p:cNvPicPr>
              <a:picLocks noChangeAspect="1"/>
            </p:cNvPicPr>
            <p:nvPr/>
          </p:nvPicPr>
          <p:blipFill>
            <a:blip r:embed="rId5"/>
            <a:stretch>
              <a:fillRect/>
            </a:stretch>
          </p:blipFill>
          <p:spPr>
            <a:xfrm>
              <a:off x="4090841" y="374696"/>
              <a:ext cx="1143614" cy="604318"/>
            </a:xfrm>
            <a:prstGeom prst="rect">
              <a:avLst/>
            </a:prstGeom>
          </p:spPr>
        </p:pic>
        <p:pic>
          <p:nvPicPr>
            <p:cNvPr id="30" name="Picture 29"/>
            <p:cNvPicPr>
              <a:picLocks noChangeAspect="1"/>
            </p:cNvPicPr>
            <p:nvPr/>
          </p:nvPicPr>
          <p:blipFill>
            <a:blip r:embed="rId6"/>
            <a:stretch>
              <a:fillRect/>
            </a:stretch>
          </p:blipFill>
          <p:spPr>
            <a:xfrm>
              <a:off x="6164466" y="365166"/>
              <a:ext cx="601674" cy="594337"/>
            </a:xfrm>
            <a:prstGeom prst="rect">
              <a:avLst/>
            </a:prstGeom>
          </p:spPr>
        </p:pic>
        <p:pic>
          <p:nvPicPr>
            <p:cNvPr id="31" name="Picture 30"/>
            <p:cNvPicPr>
              <a:picLocks noChangeAspect="1"/>
            </p:cNvPicPr>
            <p:nvPr/>
          </p:nvPicPr>
          <p:blipFill>
            <a:blip r:embed="rId7"/>
            <a:stretch>
              <a:fillRect/>
            </a:stretch>
          </p:blipFill>
          <p:spPr>
            <a:xfrm>
              <a:off x="5196206" y="417055"/>
              <a:ext cx="968260" cy="453553"/>
            </a:xfrm>
            <a:prstGeom prst="rect">
              <a:avLst/>
            </a:prstGeom>
          </p:spPr>
        </p:pic>
        <p:pic>
          <p:nvPicPr>
            <p:cNvPr id="32" name="Picture 31"/>
            <p:cNvPicPr>
              <a:picLocks noChangeAspect="1"/>
            </p:cNvPicPr>
            <p:nvPr/>
          </p:nvPicPr>
          <p:blipFill>
            <a:blip r:embed="rId8"/>
            <a:stretch>
              <a:fillRect/>
            </a:stretch>
          </p:blipFill>
          <p:spPr>
            <a:xfrm>
              <a:off x="2360014" y="517624"/>
              <a:ext cx="1730827" cy="306298"/>
            </a:xfrm>
            <a:prstGeom prst="rect">
              <a:avLst/>
            </a:prstGeom>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sp>
        <p:nvSpPr>
          <p:cNvPr id="4" name="Rectangle 3"/>
          <p:cNvSpPr/>
          <p:nvPr/>
        </p:nvSpPr>
        <p:spPr>
          <a:xfrm>
            <a:off x="138392" y="845594"/>
            <a:ext cx="5990012" cy="670120"/>
          </a:xfrm>
          <a:prstGeom prst="rect">
            <a:avLst/>
          </a:prstGeom>
        </p:spPr>
        <p:txBody>
          <a:bodyPr wrap="square">
            <a:spAutoFit/>
          </a:bodyPr>
          <a:lstStyle/>
          <a:p>
            <a:pPr>
              <a:lnSpc>
                <a:spcPct val="107000"/>
              </a:lnSpc>
              <a:spcAft>
                <a:spcPts val="600"/>
              </a:spcAft>
            </a:pPr>
            <a:r>
              <a:rPr lang="en-GB" b="1" dirty="0">
                <a:solidFill>
                  <a:srgbClr val="00B0F0"/>
                </a:solidFill>
                <a:latin typeface="Arial" panose="020B0604020202020204" pitchFamily="34" charset="0"/>
                <a:ea typeface="Calibri" panose="020F0502020204030204" pitchFamily="34" charset="0"/>
                <a:cs typeface="Times New Roman" panose="02020603050405020304" pitchFamily="18" charset="0"/>
              </a:rPr>
              <a:t>Can electronic cigarettes (EC) help people stop </a:t>
            </a:r>
            <a:r>
              <a:rPr lang="en-GB"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smoking </a:t>
            </a:r>
            <a:r>
              <a:rPr lang="en-GB" b="1" dirty="0">
                <a:solidFill>
                  <a:srgbClr val="00B0F0"/>
                </a:solidFill>
                <a:latin typeface="Arial" panose="020B0604020202020204" pitchFamily="34" charset="0"/>
                <a:ea typeface="Calibri" panose="020F0502020204030204" pitchFamily="34" charset="0"/>
                <a:cs typeface="Times New Roman" panose="02020603050405020304" pitchFamily="18" charset="0"/>
              </a:rPr>
              <a:t>and are they safe to use for this purpose?</a:t>
            </a:r>
            <a:endParaRPr lang="en-GB"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6708956"/>
      </p:ext>
    </p:extLst>
  </p:cSld>
  <p:clrMapOvr>
    <a:masterClrMapping/>
  </p:clrMapOvr>
</p:sld>
</file>

<file path=ppt/theme/theme1.xml><?xml version="1.0" encoding="utf-8"?>
<a:theme xmlns:a="http://schemas.openxmlformats.org/drawingml/2006/main" name="Cochrane_UK_NIHR_cyan_template">
  <a:themeElements>
    <a:clrScheme name="Cochrane blue colour palette">
      <a:dk1>
        <a:srgbClr val="000000"/>
      </a:dk1>
      <a:lt1>
        <a:srgbClr val="FFFFFF"/>
      </a:lt1>
      <a:dk2>
        <a:srgbClr val="002D64"/>
      </a:dk2>
      <a:lt2>
        <a:srgbClr val="008CD2"/>
      </a:lt2>
      <a:accent1>
        <a:srgbClr val="002D64"/>
      </a:accent1>
      <a:accent2>
        <a:srgbClr val="008CD2"/>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riefing document clincians and policy makers landscape 2020.12.09.potx" id="{6DEB4EEA-4249-41DF-BD88-3B0B1EDAC5B3}" vid="{46F908E4-FC9E-402A-AA86-E623EF69E2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Briefing document clincians and policy makers 2020.12.09</Template>
  <TotalTime>2373</TotalTime>
  <Words>584</Words>
  <Application>Microsoft Office PowerPoint</Application>
  <PresentationFormat>On-screen Show (4:3)</PresentationFormat>
  <Paragraphs>22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Cambria Math</vt:lpstr>
      <vt:lpstr>Source Sans Pro</vt:lpstr>
      <vt:lpstr>Source Sans Pro Semibold</vt:lpstr>
      <vt:lpstr>Times New Roman</vt:lpstr>
      <vt:lpstr>Cochrane_UK_NIHR_cyan_template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Ailsa Butler</dc:creator>
  <cp:keywords/>
  <dc:description/>
  <cp:lastModifiedBy>Ailsa Butler</cp:lastModifiedBy>
  <cp:revision>17</cp:revision>
  <dcterms:created xsi:type="dcterms:W3CDTF">2020-12-10T08:55:38Z</dcterms:created>
  <dcterms:modified xsi:type="dcterms:W3CDTF">2021-01-28T19:32:25Z</dcterms:modified>
  <cp:category/>
</cp:coreProperties>
</file>