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275" r:id="rId5"/>
    <p:sldId id="285" r:id="rId6"/>
    <p:sldId id="284" r:id="rId7"/>
    <p:sldId id="280" r:id="rId8"/>
    <p:sldId id="281" r:id="rId9"/>
  </p:sldIdLst>
  <p:sldSz cx="6858000" cy="9144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 Lindson" initials="NL" lastIdx="2" clrIdx="0">
    <p:extLst>
      <p:ext uri="{19B8F6BF-5375-455C-9EA6-DF929625EA0E}">
        <p15:presenceInfo xmlns:p15="http://schemas.microsoft.com/office/powerpoint/2012/main" userId="Nicola Lindson" providerId="None"/>
      </p:ext>
    </p:extLst>
  </p:cmAuthor>
  <p:cmAuthor id="2" name="Jamie Hartmann-Boyce" initials="JH" lastIdx="2" clrIdx="1">
    <p:extLst>
      <p:ext uri="{19B8F6BF-5375-455C-9EA6-DF929625EA0E}">
        <p15:presenceInfo xmlns:p15="http://schemas.microsoft.com/office/powerpoint/2012/main" userId="Jamie Hartmann-Boyce" providerId="None"/>
      </p:ext>
    </p:extLst>
  </p:cmAuthor>
  <p:cmAuthor id="3" name="Ailsa Butler" initials="AB" lastIdx="2" clrIdx="2">
    <p:extLst>
      <p:ext uri="{19B8F6BF-5375-455C-9EA6-DF929625EA0E}">
        <p15:presenceInfo xmlns:p15="http://schemas.microsoft.com/office/powerpoint/2012/main" userId="Ailsa Butl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9F3F7"/>
    <a:srgbClr val="C5E7E9"/>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2" autoAdjust="0"/>
    <p:restoredTop sz="99819" autoAdjust="0"/>
  </p:normalViewPr>
  <p:slideViewPr>
    <p:cSldViewPr snapToGrid="0" showGuides="1">
      <p:cViewPr>
        <p:scale>
          <a:sx n="200" d="100"/>
          <a:sy n="200" d="100"/>
        </p:scale>
        <p:origin x="96" y="-2448"/>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16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06800" y="514350"/>
            <a:ext cx="193040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499660" y="3257550"/>
            <a:ext cx="6144683"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8030501" y="6515100"/>
            <a:ext cx="1113499" cy="3429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329804" y="2976000"/>
            <a:ext cx="4617000" cy="5088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smtClean="0"/>
              <a:t>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329804" y="1603200"/>
            <a:ext cx="4590000" cy="614400"/>
          </a:xfrm>
        </p:spPr>
        <p:txBody>
          <a:bodyPr anchor="t" anchorCtr="0"/>
          <a:lstStyle>
            <a:lvl1pPr>
              <a:defRPr sz="15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smtClean="0"/>
              <a:t>Edit Master text styles</a:t>
            </a:r>
          </a:p>
        </p:txBody>
      </p:sp>
      <p:pic>
        <p:nvPicPr>
          <p:cNvPr id="10" name="Picture 9"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7" name="Rectangle 6"/>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6858000" cy="9144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5" y="3799200"/>
            <a:ext cx="3144440" cy="27768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5" y="3799200"/>
            <a:ext cx="3144440" cy="29304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sp>
        <p:nvSpPr>
          <p:cNvPr id="6" name="Rectangle 5"/>
          <p:cNvSpPr/>
          <p:nvPr userDrawn="1"/>
        </p:nvSpPr>
        <p:spPr>
          <a:xfrm>
            <a:off x="2943000" y="0"/>
            <a:ext cx="3915000" cy="9144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ctrTitle"/>
          </p:nvPr>
        </p:nvSpPr>
        <p:spPr>
          <a:xfrm>
            <a:off x="3456000" y="2619769"/>
            <a:ext cx="3267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456000" y="5114400"/>
            <a:ext cx="3034800" cy="1096800"/>
          </a:xfrm>
        </p:spPr>
        <p:txBody>
          <a:bodyPr/>
          <a:lstStyle>
            <a:lvl1pPr marL="0" indent="0" algn="l">
              <a:lnSpc>
                <a:spcPts val="1425"/>
              </a:lnSpc>
              <a:spcBef>
                <a:spcPts val="0"/>
              </a:spcBef>
              <a:buNone/>
              <a:defRPr sz="1350" b="1">
                <a:solidFill>
                  <a:schemeClr val="bg1"/>
                </a:solidFill>
                <a:latin typeface="+mj-lt"/>
              </a:defRPr>
            </a:lvl1pPr>
            <a:lvl2pPr marL="2381" indent="0" algn="l">
              <a:lnSpc>
                <a:spcPts val="1425"/>
              </a:lnSpc>
              <a:spcBef>
                <a:spcPts val="0"/>
              </a:spcBef>
              <a:buNone/>
              <a:defRPr sz="1350">
                <a:solidFill>
                  <a:schemeClr val="bg1"/>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1555266" y="0"/>
            <a:ext cx="2082835" cy="9144000"/>
          </a:xfrm>
          <a:prstGeom prst="rect">
            <a:avLst/>
          </a:prstGeom>
        </p:spPr>
      </p:pic>
      <p:pic>
        <p:nvPicPr>
          <p:cNvPr id="10" name="Picture 9"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329804" y="475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63048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9939" y="0"/>
            <a:ext cx="3211830" cy="9144000"/>
          </a:xfrm>
          <a:prstGeom prst="rect">
            <a:avLst/>
          </a:prstGeom>
        </p:spPr>
      </p:pic>
      <p:sp>
        <p:nvSpPr>
          <p:cNvPr id="9" name="Rectangle 8"/>
          <p:cNvSpPr/>
          <p:nvPr userDrawn="1"/>
        </p:nvSpPr>
        <p:spPr>
          <a:xfrm rot="18931217">
            <a:off x="4697665" y="7318394"/>
            <a:ext cx="628855" cy="111796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329804" y="1726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071600" y="18792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598969"/>
            <a:ext cx="3088397"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5277600"/>
            <a:ext cx="3088397"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4150520" y="0"/>
            <a:ext cx="2340735" cy="9144000"/>
          </a:xfrm>
          <a:prstGeom prst="rect">
            <a:avLst/>
          </a:prstGeom>
        </p:spPr>
      </p:pic>
      <p:sp>
        <p:nvSpPr>
          <p:cNvPr id="7" name="Picture Placeholder 6"/>
          <p:cNvSpPr>
            <a:spLocks noGrp="1"/>
          </p:cNvSpPr>
          <p:nvPr>
            <p:ph type="pic" sz="quarter" idx="10" hasCustomPrompt="1"/>
          </p:nvPr>
        </p:nvSpPr>
        <p:spPr>
          <a:xfrm>
            <a:off x="3483000" y="1766400"/>
            <a:ext cx="3375000" cy="4512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329804" y="4558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61704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9804" y="1756800"/>
            <a:ext cx="4590000" cy="843784"/>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329804" y="3033600"/>
            <a:ext cx="4590000" cy="5212800"/>
          </a:xfrm>
          <a:prstGeom prst="rect">
            <a:avLst/>
          </a:prstGeom>
        </p:spPr>
        <p:txBody>
          <a:bodyPr vert="horz" lIns="0" tIns="0" rIns="0" bIns="0" rtlCol="0">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365242" y="0"/>
            <a:ext cx="1492758" cy="9144000"/>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685784" rtl="0" eaLnBrk="1" latinLnBrk="0" hangingPunct="1">
        <a:spcBef>
          <a:spcPct val="0"/>
        </a:spcBef>
        <a:buNone/>
        <a:defRPr sz="2700" b="1" kern="1200" spc="-30" baseline="0">
          <a:solidFill>
            <a:schemeClr val="bg2"/>
          </a:solidFill>
          <a:latin typeface="+mj-lt"/>
          <a:ea typeface="+mj-ea"/>
          <a:cs typeface="+mj-cs"/>
        </a:defRPr>
      </a:lvl1pPr>
    </p:titleStyle>
    <p:bodyStyle>
      <a:lvl1pPr marL="0" indent="0" algn="l" defTabSz="685784"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38" indent="-134538" algn="l" defTabSz="685784"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696" indent="-11906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70" indent="-146444" algn="l" defTabSz="685784"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69" indent="-14049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03"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cebm.ox.ac.uk/research/electronic-cigarettes-for-smoking-cessation-cochrane-living-systematic-review-1" TargetMode="External"/><Relationship Id="rId7" Type="http://schemas.openxmlformats.org/officeDocument/2006/relationships/image" Target="../media/image11.png"/><Relationship Id="rId2" Type="http://schemas.openxmlformats.org/officeDocument/2006/relationships/hyperlink" Target="https://doi.org/10.1002/14651858.CD010216.pub6" TargetMode="External"/><Relationship Id="rId1" Type="http://schemas.openxmlformats.org/officeDocument/2006/relationships/slideLayout" Target="../slideLayouts/slideLayout1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jpeg"/></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8.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hyperlink" Target="file:///C:\Users\abutler\Documents\E%20Cigarettes\Briefing%20documents\Electronic%20cigarettes%20for%20smoking%20cessation.htm#REF-Hartmann_x002d_Boyce-2018a" TargetMode="External"/><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9422" y="928278"/>
            <a:ext cx="6424948" cy="1000274"/>
          </a:xfrm>
          <a:prstGeom prst="rect">
            <a:avLst/>
          </a:prstGeom>
          <a:noFill/>
        </p:spPr>
        <p:txBody>
          <a:bodyPr wrap="square" rtlCol="0">
            <a:spAutoFit/>
          </a:bodyPr>
          <a:lstStyle/>
          <a:p>
            <a:r>
              <a:rPr lang="en-GB" sz="1350" b="1" dirty="0">
                <a:solidFill>
                  <a:schemeClr val="accent1">
                    <a:lumMod val="75000"/>
                  </a:schemeClr>
                </a:solidFill>
                <a:latin typeface="Arial" panose="020B0604020202020204" pitchFamily="34" charset="0"/>
                <a:cs typeface="Arial" panose="020B0604020202020204" pitchFamily="34" charset="0"/>
              </a:rPr>
              <a:t>Can electronic cigarettes (EC) help people stop smoking, and are they safe to use for this purpose</a:t>
            </a:r>
            <a:r>
              <a:rPr lang="en-GB" sz="1350" b="1" dirty="0" smtClean="0">
                <a:solidFill>
                  <a:schemeClr val="accent1">
                    <a:lumMod val="75000"/>
                  </a:schemeClr>
                </a:solidFill>
                <a:latin typeface="Arial" panose="020B0604020202020204" pitchFamily="34" charset="0"/>
                <a:cs typeface="Arial" panose="020B0604020202020204" pitchFamily="34" charset="0"/>
              </a:rPr>
              <a:t>?</a:t>
            </a:r>
          </a:p>
          <a:p>
            <a:endParaRPr lang="en-GB" sz="1000" b="1" dirty="0" smtClean="0">
              <a:solidFill>
                <a:schemeClr val="accent1">
                  <a:lumMod val="75000"/>
                </a:schemeClr>
              </a:solidFill>
              <a:latin typeface="Arial" panose="020B0604020202020204" pitchFamily="34" charset="0"/>
              <a:cs typeface="Arial" panose="020B0604020202020204" pitchFamily="34" charset="0"/>
            </a:endParaRPr>
          </a:p>
          <a:p>
            <a:r>
              <a:rPr lang="en-GB" sz="1200" b="1" dirty="0" smtClean="0">
                <a:solidFill>
                  <a:schemeClr val="accent1">
                    <a:lumMod val="90000"/>
                    <a:lumOff val="10000"/>
                  </a:schemeClr>
                </a:solidFill>
                <a:latin typeface="Arial" panose="020B0604020202020204" pitchFamily="34" charset="0"/>
                <a:cs typeface="Arial" panose="020B0604020202020204" pitchFamily="34" charset="0"/>
              </a:rPr>
              <a:t>Findings from the most recent Cochrane review, September 2021 </a:t>
            </a:r>
          </a:p>
          <a:p>
            <a:endParaRPr lang="en-GB" sz="1000" dirty="0">
              <a:solidFill>
                <a:srgbClr val="FF0000"/>
              </a:solidFill>
              <a:latin typeface="Arial" panose="020B0604020202020204" pitchFamily="34" charset="0"/>
              <a:cs typeface="Arial" panose="020B0604020202020204" pitchFamily="34" charset="0"/>
            </a:endParaRPr>
          </a:p>
        </p:txBody>
      </p:sp>
      <p:sp>
        <p:nvSpPr>
          <p:cNvPr id="3" name="TextBox 2"/>
          <p:cNvSpPr txBox="1"/>
          <p:nvPr/>
        </p:nvSpPr>
        <p:spPr>
          <a:xfrm>
            <a:off x="215685" y="2127257"/>
            <a:ext cx="5910472" cy="3293209"/>
          </a:xfrm>
          <a:prstGeom prst="rect">
            <a:avLst/>
          </a:prstGeom>
          <a:solidFill>
            <a:schemeClr val="accent2">
              <a:lumMod val="20000"/>
              <a:lumOff val="80000"/>
            </a:schemeClr>
          </a:solidFill>
          <a:ln>
            <a:solidFill>
              <a:srgbClr val="00B0F0"/>
            </a:solidFill>
          </a:ln>
        </p:spPr>
        <p:txBody>
          <a:bodyPr wrap="square" rtlCol="0">
            <a:spAutoFit/>
          </a:bodyPr>
          <a:lstStyle/>
          <a:p>
            <a:r>
              <a:rPr lang="en-GB" sz="1050" b="1" dirty="0">
                <a:solidFill>
                  <a:srgbClr val="00B0F0"/>
                </a:solidFill>
              </a:rPr>
              <a:t>Key findings</a:t>
            </a:r>
            <a:endParaRPr lang="en-GB" sz="1050" dirty="0">
              <a:solidFill>
                <a:srgbClr val="00B0F0"/>
              </a:solidFill>
            </a:endParaRPr>
          </a:p>
          <a:p>
            <a:r>
              <a:rPr lang="en-GB" sz="1050" dirty="0"/>
              <a:t> </a:t>
            </a:r>
          </a:p>
          <a:p>
            <a:pPr marL="128585" indent="-128585">
              <a:buFont typeface="Arial" panose="020B0604020202020204" pitchFamily="34" charset="0"/>
              <a:buChar char="•"/>
            </a:pPr>
            <a:r>
              <a:rPr lang="en-GB" sz="1100" dirty="0">
                <a:solidFill>
                  <a:schemeClr val="tx2"/>
                </a:solidFill>
              </a:rPr>
              <a:t>Findings across the main comparisons consistently favoured EC for smoking cessation at 6 months or longer. Quit rates were higher with nicotine EC compared to: non-nicotine EC; to nicotine replacement therapy (NRT</a:t>
            </a:r>
            <a:r>
              <a:rPr lang="en-GB" sz="1100" dirty="0" smtClean="0">
                <a:solidFill>
                  <a:schemeClr val="tx2"/>
                </a:solidFill>
              </a:rPr>
              <a:t>); and </a:t>
            </a:r>
            <a:r>
              <a:rPr lang="en-GB" sz="1100" dirty="0">
                <a:solidFill>
                  <a:schemeClr val="tx2"/>
                </a:solidFill>
              </a:rPr>
              <a:t>to behavioural support </a:t>
            </a:r>
            <a:r>
              <a:rPr lang="en-GB" sz="1100" dirty="0" smtClean="0">
                <a:solidFill>
                  <a:schemeClr val="tx2"/>
                </a:solidFill>
              </a:rPr>
              <a:t>only or no </a:t>
            </a:r>
            <a:r>
              <a:rPr lang="en-GB" sz="1100" dirty="0">
                <a:solidFill>
                  <a:schemeClr val="tx2"/>
                </a:solidFill>
              </a:rPr>
              <a:t>support.</a:t>
            </a:r>
          </a:p>
          <a:p>
            <a:pPr marL="128585" indent="-128585">
              <a:buFont typeface="Arial" panose="020B0604020202020204" pitchFamily="34" charset="0"/>
              <a:buChar char="•"/>
            </a:pPr>
            <a:endParaRPr lang="en-GB" sz="1100" dirty="0" smtClean="0">
              <a:solidFill>
                <a:schemeClr val="tx2"/>
              </a:solidFill>
            </a:endParaRPr>
          </a:p>
          <a:p>
            <a:pPr marL="128585" indent="-128585">
              <a:buFont typeface="Arial" panose="020B0604020202020204" pitchFamily="34" charset="0"/>
              <a:buChar char="•"/>
            </a:pPr>
            <a:r>
              <a:rPr lang="en-GB" sz="1100" dirty="0" smtClean="0">
                <a:solidFill>
                  <a:schemeClr val="tx2"/>
                </a:solidFill>
              </a:rPr>
              <a:t>For the most part confidence </a:t>
            </a:r>
            <a:r>
              <a:rPr lang="en-GB" sz="1100" dirty="0">
                <a:solidFill>
                  <a:schemeClr val="tx2"/>
                </a:solidFill>
              </a:rPr>
              <a:t>intervals were </a:t>
            </a:r>
            <a:r>
              <a:rPr lang="en-GB" sz="1100" dirty="0" smtClean="0">
                <a:solidFill>
                  <a:schemeClr val="tx2"/>
                </a:solidFill>
              </a:rPr>
              <a:t>wide for </a:t>
            </a:r>
            <a:r>
              <a:rPr lang="en-GB" sz="1100" dirty="0">
                <a:solidFill>
                  <a:schemeClr val="tx2"/>
                </a:solidFill>
              </a:rPr>
              <a:t>data on adverse events and other safety markers. </a:t>
            </a:r>
            <a:r>
              <a:rPr lang="en-GB" sz="1100" dirty="0" smtClean="0">
                <a:solidFill>
                  <a:schemeClr val="tx2"/>
                </a:solidFill>
              </a:rPr>
              <a:t>We </a:t>
            </a:r>
            <a:r>
              <a:rPr lang="en-GB" sz="1100" dirty="0">
                <a:solidFill>
                  <a:schemeClr val="tx2"/>
                </a:solidFill>
              </a:rPr>
              <a:t>did not detect any clear evidence of harm from EC; however, longest follow-up was two years and the overall number of studies was small. </a:t>
            </a:r>
            <a:endParaRPr lang="en-GB" sz="1100" dirty="0" smtClean="0">
              <a:solidFill>
                <a:schemeClr val="tx2"/>
              </a:solidFill>
            </a:endParaRPr>
          </a:p>
          <a:p>
            <a:pPr marL="128585" indent="-128585">
              <a:buFont typeface="Arial" panose="020B0604020202020204" pitchFamily="34" charset="0"/>
              <a:buChar char="•"/>
            </a:pPr>
            <a:endParaRPr lang="en-GB" sz="1100" dirty="0">
              <a:solidFill>
                <a:schemeClr val="tx2"/>
              </a:solidFill>
            </a:endParaRPr>
          </a:p>
          <a:p>
            <a:pPr marL="128585" indent="-128585">
              <a:buFont typeface="Arial" panose="020B0604020202020204" pitchFamily="34" charset="0"/>
              <a:buChar char="•"/>
            </a:pP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The unwanted effects reported most often with nicotine e</a:t>
            </a:r>
            <a:r>
              <a:rPr lang="en-GB" sz="1100" dirty="0">
                <a:solidFill>
                  <a:schemeClr val="tx2"/>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cigarettes were throat or mouth irritation, headache, </a:t>
            </a: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cough, </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and feeling sick. These effects reduced over time as people continued using nicotine e</a:t>
            </a:r>
            <a:r>
              <a:rPr lang="en-GB" sz="1100" dirty="0">
                <a:solidFill>
                  <a:schemeClr val="tx2"/>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cigarettes</a:t>
            </a: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a:t>
            </a:r>
          </a:p>
          <a:p>
            <a:pPr marL="128585" indent="-128585">
              <a:buFont typeface="Arial" panose="020B0604020202020204" pitchFamily="34" charset="0"/>
              <a:buChar char="•"/>
            </a:pPr>
            <a:endPar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endParaRPr>
          </a:p>
          <a:p>
            <a:pPr marL="128585" indent="-128585">
              <a:buFont typeface="Arial" panose="020B0604020202020204" pitchFamily="34" charset="0"/>
              <a:buChar char="•"/>
            </a:pP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Two </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studies looked at how many people were still using EC versus NRT at six months or longer. One found no difference, the other found more people were still using EC than were </a:t>
            </a: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using NRT. There was no evidence of a difference in 2 studies comparing nicotine EC to non-nicotine ECs at longest follow up. For all other comparisons </a:t>
            </a:r>
            <a:r>
              <a:rPr lang="en-GB" sz="1100" dirty="0" smtClean="0">
                <a:solidFill>
                  <a:srgbClr val="002D64"/>
                </a:solidFill>
                <a:latin typeface="Arial" panose="020B0604020202020204" pitchFamily="34" charset="0"/>
              </a:rPr>
              <a:t>at </a:t>
            </a:r>
            <a:r>
              <a:rPr lang="en-GB" sz="1100" dirty="0">
                <a:solidFill>
                  <a:srgbClr val="002D64"/>
                </a:solidFill>
                <a:latin typeface="Arial" panose="020B0604020202020204" pitchFamily="34" charset="0"/>
              </a:rPr>
              <a:t>least half of the participants were still using EC at longest follow-up.</a:t>
            </a: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 </a:t>
            </a:r>
          </a:p>
        </p:txBody>
      </p:sp>
      <p:sp>
        <p:nvSpPr>
          <p:cNvPr id="9" name="Rectangle 8"/>
          <p:cNvSpPr/>
          <p:nvPr/>
        </p:nvSpPr>
        <p:spPr>
          <a:xfrm>
            <a:off x="147935" y="1725113"/>
            <a:ext cx="5990012" cy="421654"/>
          </a:xfrm>
          <a:prstGeom prst="rect">
            <a:avLst/>
          </a:prstGeom>
        </p:spPr>
        <p:txBody>
          <a:bodyPr wrap="square">
            <a:spAutoFit/>
          </a:bodyPr>
          <a:lstStyle/>
          <a:p>
            <a:pPr>
              <a:lnSpc>
                <a:spcPct val="107000"/>
              </a:lnSpc>
              <a:spcAft>
                <a:spcPts val="600"/>
              </a:spcAft>
            </a:pP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This briefing document brings you the most up to date information on the effect and safety of using electronic cigarettes (</a:t>
            </a:r>
            <a:r>
              <a:rPr lang="en-GB" sz="10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EC) </a:t>
            </a: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to help people who smoke achieve long</a:t>
            </a:r>
            <a:r>
              <a:rPr lang="en-GB" sz="1000" dirty="0">
                <a:solidFill>
                  <a:schemeClr val="tx2"/>
                </a:solidFill>
                <a:latin typeface="Cambria Math" panose="02040503050406030204" pitchFamily="18" charset="0"/>
                <a:ea typeface="Calibri" panose="020F0502020204030204" pitchFamily="34" charset="0"/>
                <a:cs typeface="Cambria Math" panose="02040503050406030204" pitchFamily="18" charset="0"/>
              </a:rPr>
              <a:t>‐</a:t>
            </a: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term smoking abstinence.</a:t>
            </a:r>
            <a:endParaRPr lang="en-GB" sz="10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195011" y="5504073"/>
            <a:ext cx="3097640" cy="1338828"/>
          </a:xfrm>
          <a:prstGeom prst="rect">
            <a:avLst/>
          </a:prstGeom>
          <a:ln>
            <a:noFill/>
          </a:ln>
        </p:spPr>
        <p:txBody>
          <a:bodyPr wrap="square">
            <a:spAutoFit/>
          </a:bodyPr>
          <a:lstStyle/>
          <a:p>
            <a:r>
              <a:rPr lang="en-GB" sz="900" dirty="0">
                <a:solidFill>
                  <a:schemeClr val="tx2"/>
                </a:solidFill>
                <a:latin typeface="Arial" panose="020B0604020202020204" pitchFamily="34" charset="0"/>
                <a:ea typeface="Calibri" panose="020F0502020204030204" pitchFamily="34" charset="0"/>
              </a:rPr>
              <a:t>This Cochrane systematic review and meta-analysis </a:t>
            </a:r>
            <a:r>
              <a:rPr lang="en-GB" sz="900" dirty="0">
                <a:solidFill>
                  <a:schemeClr val="accent1"/>
                </a:solidFill>
                <a:latin typeface="Arial" panose="020B0604020202020204" pitchFamily="34" charset="0"/>
                <a:ea typeface="Calibri" panose="020F0502020204030204" pitchFamily="34" charset="0"/>
              </a:rPr>
              <a:t>included </a:t>
            </a:r>
            <a:r>
              <a:rPr lang="en-GB" sz="900" dirty="0" smtClean="0">
                <a:solidFill>
                  <a:schemeClr val="accent1"/>
                </a:solidFill>
                <a:latin typeface="Arial" panose="020B0604020202020204" pitchFamily="34" charset="0"/>
                <a:ea typeface="Calibri" panose="020F0502020204030204" pitchFamily="34" charset="0"/>
              </a:rPr>
              <a:t>61 </a:t>
            </a:r>
            <a:r>
              <a:rPr lang="en-GB" sz="900" dirty="0">
                <a:solidFill>
                  <a:schemeClr val="accent1"/>
                </a:solidFill>
                <a:latin typeface="Arial" panose="020B0604020202020204" pitchFamily="34" charset="0"/>
                <a:ea typeface="Calibri" panose="020F0502020204030204" pitchFamily="34" charset="0"/>
              </a:rPr>
              <a:t>studies, representing </a:t>
            </a:r>
            <a:r>
              <a:rPr lang="en-GB" sz="900" dirty="0" smtClean="0">
                <a:solidFill>
                  <a:schemeClr val="accent1"/>
                </a:solidFill>
                <a:latin typeface="Arial" panose="020B0604020202020204" pitchFamily="34" charset="0"/>
                <a:ea typeface="Calibri" panose="020F0502020204030204" pitchFamily="34" charset="0"/>
              </a:rPr>
              <a:t>16,759 </a:t>
            </a:r>
            <a:r>
              <a:rPr lang="en-GB" sz="900" dirty="0">
                <a:solidFill>
                  <a:schemeClr val="accent1"/>
                </a:solidFill>
                <a:latin typeface="Arial" panose="020B0604020202020204" pitchFamily="34" charset="0"/>
                <a:ea typeface="Calibri" panose="020F0502020204030204" pitchFamily="34" charset="0"/>
              </a:rPr>
              <a:t>participants. </a:t>
            </a:r>
            <a:r>
              <a:rPr lang="en-GB" sz="900" dirty="0" smtClean="0">
                <a:solidFill>
                  <a:schemeClr val="accent1"/>
                </a:solidFill>
                <a:latin typeface="Arial" panose="020B0604020202020204" pitchFamily="34" charset="0"/>
                <a:ea typeface="Calibri" panose="020F0502020204030204" pitchFamily="34" charset="0"/>
              </a:rPr>
              <a:t>In </a:t>
            </a:r>
            <a:r>
              <a:rPr lang="en-GB" sz="900" dirty="0">
                <a:solidFill>
                  <a:schemeClr val="accent1"/>
                </a:solidFill>
                <a:latin typeface="Arial" panose="020B0604020202020204" pitchFamily="34" charset="0"/>
                <a:ea typeface="Calibri" panose="020F0502020204030204" pitchFamily="34" charset="0"/>
              </a:rPr>
              <a:t>order to keep the </a:t>
            </a:r>
            <a:r>
              <a:rPr lang="en-GB" sz="900" dirty="0">
                <a:solidFill>
                  <a:schemeClr val="tx2"/>
                </a:solidFill>
                <a:latin typeface="Arial" panose="020B0604020202020204" pitchFamily="34" charset="0"/>
                <a:ea typeface="Calibri" panose="020F0502020204030204" pitchFamily="34" charset="0"/>
              </a:rPr>
              <a:t>information as up to date as possible we are searching monthly for new evidence, a living systematic </a:t>
            </a:r>
            <a:r>
              <a:rPr lang="en-GB" sz="900" dirty="0" smtClean="0">
                <a:solidFill>
                  <a:schemeClr val="tx2"/>
                </a:solidFill>
                <a:latin typeface="Arial" panose="020B0604020202020204" pitchFamily="34" charset="0"/>
                <a:ea typeface="Calibri" panose="020F0502020204030204" pitchFamily="34" charset="0"/>
              </a:rPr>
              <a:t>review</a:t>
            </a:r>
            <a:r>
              <a:rPr lang="en-GB" sz="900" dirty="0">
                <a:solidFill>
                  <a:schemeClr val="tx2"/>
                </a:solidFill>
                <a:latin typeface="Arial" panose="020B0604020202020204" pitchFamily="34" charset="0"/>
                <a:ea typeface="Calibri" panose="020F0502020204030204" pitchFamily="34" charset="0"/>
              </a:rPr>
              <a:t>. Since becoming a living review at the end of 2020 11 new studies have been added to the </a:t>
            </a:r>
            <a:r>
              <a:rPr lang="en-GB" sz="900" dirty="0" smtClean="0">
                <a:solidFill>
                  <a:schemeClr val="tx2"/>
                </a:solidFill>
                <a:latin typeface="Arial" panose="020B0604020202020204" pitchFamily="34" charset="0"/>
                <a:ea typeface="Calibri" panose="020F0502020204030204" pitchFamily="34" charset="0"/>
              </a:rPr>
              <a:t>review (6 in the April 2021 update and a further 5 in the September 2021 update). The September update includes search findings up to 1</a:t>
            </a:r>
            <a:r>
              <a:rPr lang="en-GB" sz="900" baseline="30000" dirty="0" smtClean="0">
                <a:solidFill>
                  <a:schemeClr val="tx2"/>
                </a:solidFill>
                <a:latin typeface="Arial" panose="020B0604020202020204" pitchFamily="34" charset="0"/>
                <a:ea typeface="Calibri" panose="020F0502020204030204" pitchFamily="34" charset="0"/>
              </a:rPr>
              <a:t>st</a:t>
            </a:r>
            <a:r>
              <a:rPr lang="en-GB" sz="900" dirty="0" smtClean="0">
                <a:solidFill>
                  <a:schemeClr val="tx2"/>
                </a:solidFill>
                <a:latin typeface="Arial" panose="020B0604020202020204" pitchFamily="34" charset="0"/>
                <a:ea typeface="Calibri" panose="020F0502020204030204" pitchFamily="34" charset="0"/>
              </a:rPr>
              <a:t> May 2021.</a:t>
            </a:r>
            <a:endParaRPr lang="en-GB" sz="900" dirty="0">
              <a:solidFill>
                <a:schemeClr val="tx2"/>
              </a:solidFill>
            </a:endParaRPr>
          </a:p>
        </p:txBody>
      </p:sp>
      <p:sp>
        <p:nvSpPr>
          <p:cNvPr id="11" name="Rectangle 10"/>
          <p:cNvSpPr/>
          <p:nvPr/>
        </p:nvSpPr>
        <p:spPr>
          <a:xfrm>
            <a:off x="215685" y="6854003"/>
            <a:ext cx="3072324" cy="1277786"/>
          </a:xfrm>
          <a:prstGeom prst="rect">
            <a:avLst/>
          </a:prstGeom>
          <a:ln>
            <a:solidFill>
              <a:srgbClr val="00B0F0"/>
            </a:solidFill>
          </a:ln>
        </p:spPr>
        <p:txBody>
          <a:bodyPr wrap="square">
            <a:spAutoFit/>
          </a:bodyPr>
          <a:lstStyle/>
          <a:p>
            <a:pPr>
              <a:lnSpc>
                <a:spcPct val="107000"/>
              </a:lnSpc>
              <a:spcAft>
                <a:spcPts val="563"/>
              </a:spcAft>
            </a:pPr>
            <a:r>
              <a:rPr lang="en-GB" sz="900" b="1"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OCTOBER 2021 SEARCH UPDATE... </a:t>
            </a:r>
            <a:r>
              <a:rPr lang="en-GB" sz="900"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Searches are run </a:t>
            </a:r>
            <a:r>
              <a:rPr lang="en-GB" sz="900" dirty="0">
                <a:solidFill>
                  <a:schemeClr val="tx2"/>
                </a:solidFill>
                <a:latin typeface="Arial" panose="020B0604020202020204" pitchFamily="34" charset="0"/>
                <a:ea typeface="Times New Roman" panose="02020603050405020304" pitchFamily="18" charset="0"/>
                <a:cs typeface="Arial" panose="020B0604020202020204" pitchFamily="34" charset="0"/>
              </a:rPr>
              <a:t>&amp;</a:t>
            </a:r>
            <a:r>
              <a:rPr lang="en-GB" sz="900"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 screened monthly. </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Our October 2021 search identified 1 new study,1 ongoing study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&amp;</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2 papers linked to studies already included in the review. Between June to September 2021 searches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identified 2</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new studies,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3</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ongoing studies &amp;</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5</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papers linked to </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studies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already included in the review. The findings </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from searches from June onwards </a:t>
            </a:r>
            <a:r>
              <a:rPr lang="en-GB" sz="900" dirty="0">
                <a:solidFill>
                  <a:schemeClr val="accent1"/>
                </a:solidFill>
                <a:latin typeface="Arial" panose="020B0604020202020204" pitchFamily="34" charset="0"/>
                <a:ea typeface="Times New Roman" panose="02020603050405020304" pitchFamily="18" charset="0"/>
                <a:cs typeface="Arial" panose="020B0604020202020204" pitchFamily="34" charset="0"/>
              </a:rPr>
              <a:t>will be incorporated into </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a future update</a:t>
            </a:r>
            <a:r>
              <a:rPr lang="en-GB" sz="900"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a:t>
            </a:r>
            <a:endParaRPr lang="en-GB" sz="900" dirty="0">
              <a:solidFill>
                <a:schemeClr val="accent1"/>
              </a:solidFill>
              <a:latin typeface="Arial" panose="020B0604020202020204" pitchFamily="34" charset="0"/>
              <a:ea typeface="Calibri" panose="020F0502020204030204" pitchFamily="34" charset="0"/>
              <a:cs typeface="Arial" panose="020B0604020202020204" pitchFamily="34" charset="0"/>
            </a:endParaRPr>
          </a:p>
        </p:txBody>
      </p:sp>
      <p:sp>
        <p:nvSpPr>
          <p:cNvPr id="14" name="Rectangle 13"/>
          <p:cNvSpPr/>
          <p:nvPr/>
        </p:nvSpPr>
        <p:spPr>
          <a:xfrm>
            <a:off x="3381268" y="5420466"/>
            <a:ext cx="2845306" cy="1528560"/>
          </a:xfrm>
          <a:prstGeom prst="rect">
            <a:avLst/>
          </a:prstGeom>
        </p:spPr>
        <p:txBody>
          <a:bodyPr wrap="square">
            <a:spAutoFit/>
          </a:bodyPr>
          <a:lstStyle/>
          <a:p>
            <a:pPr>
              <a:lnSpc>
                <a:spcPct val="107000"/>
              </a:lnSpc>
              <a:spcAft>
                <a:spcPts val="800"/>
              </a:spcAft>
            </a:pPr>
            <a:r>
              <a:rPr lang="en-GB" sz="9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Implications for policy and practice </a:t>
            </a:r>
            <a:endParaRPr lang="en-GB" sz="9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900" dirty="0">
                <a:solidFill>
                  <a:schemeClr val="tx2"/>
                </a:solidFill>
                <a:latin typeface="Arial" panose="020B0604020202020204" pitchFamily="34" charset="0"/>
                <a:ea typeface="Calibri" panose="020F0502020204030204" pitchFamily="34" charset="0"/>
                <a:cs typeface="Times New Roman" panose="02020603050405020304" pitchFamily="18" charset="0"/>
              </a:rPr>
              <a:t>Our review </a:t>
            </a:r>
            <a:r>
              <a:rPr lang="en-GB" sz="9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presents </a:t>
            </a:r>
            <a:r>
              <a:rPr lang="en-GB" sz="900" dirty="0">
                <a:solidFill>
                  <a:schemeClr val="tx2"/>
                </a:solidFill>
                <a:latin typeface="Arial" panose="020B0604020202020204" pitchFamily="34" charset="0"/>
                <a:ea typeface="Calibri" panose="020F0502020204030204" pitchFamily="34" charset="0"/>
                <a:cs typeface="Times New Roman" panose="02020603050405020304" pitchFamily="18" charset="0"/>
              </a:rPr>
              <a:t>moderate certainty evidence on the effectiveness of EC compared to NRT – a frontline smoking cessation treatment, and also presents low certainty evidence comparing EC to no treatment. Both signal a clinically important benefit of nicotine EC, filling an important gap with implications for policymakers, clinicians, and people who smoke.</a:t>
            </a:r>
            <a:endParaRPr lang="en-GB" sz="9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tangle 16"/>
          <p:cNvSpPr/>
          <p:nvPr/>
        </p:nvSpPr>
        <p:spPr>
          <a:xfrm>
            <a:off x="2907026" y="6854003"/>
            <a:ext cx="3319548" cy="1380378"/>
          </a:xfrm>
          <a:prstGeom prst="rect">
            <a:avLst/>
          </a:prstGeom>
        </p:spPr>
        <p:txBody>
          <a:bodyPr wrap="square">
            <a:spAutoFit/>
          </a:bodyPr>
          <a:lstStyle/>
          <a:p>
            <a:pPr marL="457200">
              <a:lnSpc>
                <a:spcPct val="107000"/>
              </a:lnSpc>
              <a:spcAft>
                <a:spcPts val="800"/>
              </a:spcAft>
            </a:pPr>
            <a:r>
              <a:rPr lang="en-GB" sz="9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Unanswered questions and future research</a:t>
            </a:r>
          </a:p>
          <a:p>
            <a:pPr marL="457200">
              <a:lnSpc>
                <a:spcPct val="107000"/>
              </a:lnSpc>
              <a:spcAft>
                <a:spcPts val="800"/>
              </a:spcAft>
            </a:pPr>
            <a:r>
              <a:rPr lang="en-GB" sz="9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More randomized controlled trials are needed with long-term follow up, testing recent EC devices. As data on EC continue to emerge, we will continue to update our analyses to ensure decision-makers have the best available evidence to hand when considering the role of EC in supporting smoking cessation.  </a:t>
            </a:r>
            <a:endParaRPr lang="en-GB" sz="9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Rectangle 17"/>
          <p:cNvSpPr/>
          <p:nvPr/>
        </p:nvSpPr>
        <p:spPr>
          <a:xfrm>
            <a:off x="-366912" y="8203126"/>
            <a:ext cx="12551567" cy="487569"/>
          </a:xfrm>
          <a:prstGeom prst="rect">
            <a:avLst/>
          </a:prstGeom>
        </p:spPr>
        <p:txBody>
          <a:bodyPr wrap="square">
            <a:spAutoFit/>
          </a:bodyPr>
          <a:lstStyle/>
          <a:p>
            <a:pPr marL="457200">
              <a:lnSpc>
                <a:spcPct val="107000"/>
              </a:lnSpc>
            </a:pPr>
            <a:r>
              <a:rPr lang="en-GB" sz="1200" b="1" dirty="0">
                <a:latin typeface="Arial" panose="020B0604020202020204" pitchFamily="34" charset="0"/>
                <a:ea typeface="Calibri" panose="020F0502020204030204" pitchFamily="34" charset="0"/>
                <a:cs typeface="Times New Roman" panose="02020603050405020304" pitchFamily="18" charset="0"/>
              </a:rPr>
              <a:t>For all references and the most up to date </a:t>
            </a:r>
            <a:r>
              <a:rPr lang="en-GB" sz="1200" b="1" dirty="0" smtClean="0">
                <a:latin typeface="Arial" panose="020B0604020202020204" pitchFamily="34" charset="0"/>
                <a:ea typeface="Calibri" panose="020F0502020204030204" pitchFamily="34" charset="0"/>
                <a:cs typeface="Times New Roman" panose="02020603050405020304" pitchFamily="18" charset="0"/>
              </a:rPr>
              <a:t>2021 </a:t>
            </a:r>
            <a:r>
              <a:rPr lang="en-GB" sz="1200" b="1" dirty="0">
                <a:latin typeface="Arial" panose="020B0604020202020204" pitchFamily="34" charset="0"/>
                <a:ea typeface="Calibri" panose="020F0502020204030204" pitchFamily="34" charset="0"/>
                <a:cs typeface="Times New Roman" panose="02020603050405020304" pitchFamily="18" charset="0"/>
              </a:rPr>
              <a:t>Cochrane Review follow </a:t>
            </a:r>
            <a:r>
              <a:rPr lang="en-GB" sz="1200" b="1" dirty="0" smtClean="0">
                <a:latin typeface="Arial" panose="020B0604020202020204" pitchFamily="34" charset="0"/>
                <a:ea typeface="Calibri" panose="020F0502020204030204" pitchFamily="34" charset="0"/>
                <a:cs typeface="Times New Roman" panose="02020603050405020304" pitchFamily="18" charset="0"/>
              </a:rPr>
              <a:t>this </a:t>
            </a:r>
            <a:r>
              <a:rPr lang="en-GB" sz="1200" b="1" u="sng" dirty="0" smtClean="0">
                <a:latin typeface="Arial" panose="020B0604020202020204" pitchFamily="34" charset="0"/>
                <a:cs typeface="Arial" panose="020B0604020202020204" pitchFamily="34" charset="0"/>
                <a:hlinkClick r:id="rId2"/>
              </a:rPr>
              <a:t>link</a:t>
            </a:r>
            <a:r>
              <a:rPr lang="en-GB" sz="1200" dirty="0" smtClean="0">
                <a:latin typeface="Arial" panose="020B0604020202020204" pitchFamily="34" charset="0"/>
                <a:cs typeface="Arial" panose="020B0604020202020204" pitchFamily="34" charset="0"/>
              </a:rPr>
              <a:t>.</a:t>
            </a: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GB" sz="1200" b="1" dirty="0">
                <a:latin typeface="Arial" panose="020B0604020202020204" pitchFamily="34" charset="0"/>
                <a:ea typeface="Calibri" panose="020F0502020204030204" pitchFamily="34" charset="0"/>
                <a:cs typeface="Times New Roman" panose="02020603050405020304" pitchFamily="18" charset="0"/>
              </a:rPr>
              <a:t>For further information please visit </a:t>
            </a:r>
            <a:r>
              <a:rPr lang="en-GB" sz="1200" b="1" dirty="0" smtClean="0">
                <a:latin typeface="Arial" panose="020B0604020202020204" pitchFamily="34" charset="0"/>
                <a:ea typeface="Calibri" panose="020F0502020204030204" pitchFamily="34" charset="0"/>
                <a:cs typeface="Times New Roman" panose="02020603050405020304" pitchFamily="18" charset="0"/>
              </a:rPr>
              <a:t>our </a:t>
            </a:r>
            <a:r>
              <a:rPr lang="en-GB" sz="1200" u="sng" dirty="0" smtClean="0">
                <a:latin typeface="Arial" panose="020B0604020202020204" pitchFamily="34" charset="0"/>
                <a:cs typeface="Arial" panose="020B0604020202020204" pitchFamily="34" charset="0"/>
                <a:hlinkClick r:id="rId3"/>
              </a:rPr>
              <a:t>webpage</a:t>
            </a:r>
            <a:r>
              <a:rPr lang="en-GB" sz="1200" b="1" dirty="0" smtClean="0">
                <a:latin typeface="Arial" panose="020B0604020202020204" pitchFamily="34" charset="0"/>
                <a:ea typeface="Calibri" panose="020F0502020204030204" pitchFamily="34" charset="0"/>
                <a:cs typeface="Times New Roman" panose="02020603050405020304" pitchFamily="18" charset="0"/>
              </a:rPr>
              <a:t>.</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7" name="TextBox 26"/>
          <p:cNvSpPr txBox="1"/>
          <p:nvPr/>
        </p:nvSpPr>
        <p:spPr>
          <a:xfrm>
            <a:off x="95863" y="8590002"/>
            <a:ext cx="6393576" cy="553998"/>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Disclaimer: the views </a:t>
            </a:r>
            <a:r>
              <a:rPr lang="en-GB" sz="1000" dirty="0">
                <a:latin typeface="Arial" panose="020B0604020202020204" pitchFamily="34" charset="0"/>
                <a:cs typeface="Arial" panose="020B0604020202020204" pitchFamily="34" charset="0"/>
              </a:rPr>
              <a:t>and opinions expressed therein are those of the </a:t>
            </a:r>
            <a:r>
              <a:rPr lang="en-GB" sz="1000" dirty="0" smtClean="0">
                <a:latin typeface="Arial" panose="020B0604020202020204" pitchFamily="34" charset="0"/>
                <a:cs typeface="Arial" panose="020B0604020202020204" pitchFamily="34" charset="0"/>
              </a:rPr>
              <a:t>review authors </a:t>
            </a:r>
            <a:r>
              <a:rPr lang="en-GB" sz="1000" dirty="0">
                <a:latin typeface="Arial" panose="020B0604020202020204" pitchFamily="34" charset="0"/>
                <a:cs typeface="Arial" panose="020B0604020202020204" pitchFamily="34" charset="0"/>
              </a:rPr>
              <a:t>and do not necessarily reflect </a:t>
            </a:r>
            <a:r>
              <a:rPr lang="en-GB" sz="1000" dirty="0" smtClean="0">
                <a:latin typeface="Arial" panose="020B0604020202020204" pitchFamily="34" charset="0"/>
                <a:cs typeface="Arial" panose="020B0604020202020204" pitchFamily="34" charset="0"/>
              </a:rPr>
              <a:t>those </a:t>
            </a:r>
            <a:r>
              <a:rPr lang="en-GB" sz="1000" dirty="0">
                <a:latin typeface="Arial" panose="020B0604020202020204" pitchFamily="34" charset="0"/>
                <a:cs typeface="Arial" panose="020B0604020202020204" pitchFamily="34" charset="0"/>
              </a:rPr>
              <a:t>of the </a:t>
            </a:r>
            <a:r>
              <a:rPr lang="en-GB" sz="1000" dirty="0" smtClean="0">
                <a:latin typeface="Arial" panose="020B0604020202020204" pitchFamily="34" charset="0"/>
                <a:cs typeface="Arial" panose="020B0604020202020204" pitchFamily="34" charset="0"/>
              </a:rPr>
              <a:t>NIHR</a:t>
            </a:r>
            <a:r>
              <a:rPr lang="en-GB" sz="1000" dirty="0">
                <a:latin typeface="Arial" panose="020B0604020202020204" pitchFamily="34" charset="0"/>
                <a:cs typeface="Arial" panose="020B0604020202020204" pitchFamily="34" charset="0"/>
              </a:rPr>
              <a:t>, National Health Service (NHS</a:t>
            </a:r>
            <a:r>
              <a:rPr lang="en-GB" sz="1000" dirty="0" smtClean="0">
                <a:latin typeface="Arial" panose="020B0604020202020204" pitchFamily="34" charset="0"/>
                <a:cs typeface="Arial" panose="020B0604020202020204" pitchFamily="34" charset="0"/>
              </a:rPr>
              <a:t>), Department </a:t>
            </a:r>
            <a:r>
              <a:rPr lang="en-GB" sz="1000" dirty="0">
                <a:latin typeface="Arial" panose="020B0604020202020204" pitchFamily="34" charset="0"/>
                <a:cs typeface="Arial" panose="020B0604020202020204" pitchFamily="34" charset="0"/>
              </a:rPr>
              <a:t>of </a:t>
            </a:r>
            <a:r>
              <a:rPr lang="en-GB" sz="1000" dirty="0" smtClean="0">
                <a:latin typeface="Arial" panose="020B0604020202020204" pitchFamily="34" charset="0"/>
                <a:cs typeface="Arial" panose="020B0604020202020204" pitchFamily="34" charset="0"/>
              </a:rPr>
              <a:t>Health or the other organisations involved</a:t>
            </a:r>
            <a:endParaRPr lang="en-GB" sz="1000" dirty="0">
              <a:latin typeface="Arial" panose="020B0604020202020204" pitchFamily="34" charset="0"/>
              <a:cs typeface="Arial" panose="020B0604020202020204" pitchFamily="34" charset="0"/>
            </a:endParaRPr>
          </a:p>
        </p:txBody>
      </p:sp>
      <p:grpSp>
        <p:nvGrpSpPr>
          <p:cNvPr id="5" name="Group 4"/>
          <p:cNvGrpSpPr/>
          <p:nvPr/>
        </p:nvGrpSpPr>
        <p:grpSpPr>
          <a:xfrm>
            <a:off x="60977" y="355037"/>
            <a:ext cx="6733096" cy="613848"/>
            <a:chOff x="33044" y="365166"/>
            <a:chExt cx="6733096" cy="613848"/>
          </a:xfrm>
        </p:grpSpPr>
        <p:pic>
          <p:nvPicPr>
            <p:cNvPr id="21" name="Picture 20"/>
            <p:cNvPicPr>
              <a:picLocks noChangeAspect="1"/>
            </p:cNvPicPr>
            <p:nvPr/>
          </p:nvPicPr>
          <p:blipFill>
            <a:blip r:embed="rId4"/>
            <a:stretch>
              <a:fillRect/>
            </a:stretch>
          </p:blipFill>
          <p:spPr>
            <a:xfrm>
              <a:off x="33044" y="365166"/>
              <a:ext cx="580016" cy="594337"/>
            </a:xfrm>
            <a:prstGeom prst="rect">
              <a:avLst/>
            </a:prstGeom>
          </p:spPr>
        </p:pic>
        <p:pic>
          <p:nvPicPr>
            <p:cNvPr id="22" name="Picture 21"/>
            <p:cNvPicPr>
              <a:picLocks noChangeAspect="1"/>
            </p:cNvPicPr>
            <p:nvPr/>
          </p:nvPicPr>
          <p:blipFill>
            <a:blip r:embed="rId5"/>
            <a:stretch>
              <a:fillRect/>
            </a:stretch>
          </p:blipFill>
          <p:spPr>
            <a:xfrm>
              <a:off x="4090841" y="374696"/>
              <a:ext cx="1143614" cy="604318"/>
            </a:xfrm>
            <a:prstGeom prst="rect">
              <a:avLst/>
            </a:prstGeom>
          </p:spPr>
        </p:pic>
        <p:pic>
          <p:nvPicPr>
            <p:cNvPr id="24" name="Picture 23"/>
            <p:cNvPicPr>
              <a:picLocks noChangeAspect="1"/>
            </p:cNvPicPr>
            <p:nvPr/>
          </p:nvPicPr>
          <p:blipFill>
            <a:blip r:embed="rId6"/>
            <a:stretch>
              <a:fillRect/>
            </a:stretch>
          </p:blipFill>
          <p:spPr>
            <a:xfrm>
              <a:off x="6164466" y="365166"/>
              <a:ext cx="601674" cy="594337"/>
            </a:xfrm>
            <a:prstGeom prst="rect">
              <a:avLst/>
            </a:prstGeom>
          </p:spPr>
        </p:pic>
        <p:pic>
          <p:nvPicPr>
            <p:cNvPr id="25" name="Picture 24"/>
            <p:cNvPicPr>
              <a:picLocks noChangeAspect="1"/>
            </p:cNvPicPr>
            <p:nvPr/>
          </p:nvPicPr>
          <p:blipFill>
            <a:blip r:embed="rId7"/>
            <a:stretch>
              <a:fillRect/>
            </a:stretch>
          </p:blipFill>
          <p:spPr>
            <a:xfrm>
              <a:off x="5196206" y="417055"/>
              <a:ext cx="968260" cy="453553"/>
            </a:xfrm>
            <a:prstGeom prst="rect">
              <a:avLst/>
            </a:prstGeom>
          </p:spPr>
        </p:pic>
        <p:pic>
          <p:nvPicPr>
            <p:cNvPr id="26" name="Picture 25"/>
            <p:cNvPicPr>
              <a:picLocks noChangeAspect="1"/>
            </p:cNvPicPr>
            <p:nvPr/>
          </p:nvPicPr>
          <p:blipFill>
            <a:blip r:embed="rId8"/>
            <a:stretch>
              <a:fillRect/>
            </a:stretch>
          </p:blipFill>
          <p:spPr>
            <a:xfrm>
              <a:off x="2360014" y="517624"/>
              <a:ext cx="1730827" cy="306298"/>
            </a:xfrm>
            <a:prstGeom prst="rect">
              <a:avLst/>
            </a:prstGeom>
          </p:spPr>
        </p:pic>
        <p:pic>
          <p:nvPicPr>
            <p:cNvPr id="4" name="Picture 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spTree>
    <p:extLst>
      <p:ext uri="{BB962C8B-B14F-4D97-AF65-F5344CB8AC3E}">
        <p14:creationId xmlns:p14="http://schemas.microsoft.com/office/powerpoint/2010/main" val="1716708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0169" y="1824506"/>
            <a:ext cx="6189904" cy="1031051"/>
          </a:xfrm>
          <a:prstGeom prst="rect">
            <a:avLst/>
          </a:prstGeom>
        </p:spPr>
        <p:txBody>
          <a:bodyPr wrap="square">
            <a:spAutoFit/>
          </a:bodyPr>
          <a:lstStyle/>
          <a:p>
            <a:pPr marL="457200">
              <a:lnSpc>
                <a:spcPct val="107000"/>
              </a:lnSpc>
            </a:pPr>
            <a:r>
              <a:rPr lang="en-GB" sz="95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The process</a:t>
            </a:r>
          </a:p>
          <a:p>
            <a:pPr marL="457200">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Databases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were searched for randomized trials and uncontrolled intervention studies testing EC </a:t>
            </a: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for smoking cessation. The main outcomes were smoking cessation at 6 months or more and adverse or serious adverse events at one week or longer. Only randomized trials were included in meta-analyses. Our current review contains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evidence </a:t>
            </a:r>
            <a:r>
              <a:rPr lang="en-GB" sz="950" dirty="0">
                <a:solidFill>
                  <a:schemeClr val="accent1"/>
                </a:solidFill>
                <a:latin typeface="Arial" panose="020B0604020202020204" pitchFamily="34" charset="0"/>
                <a:ea typeface="Calibri" panose="020F0502020204030204" pitchFamily="34" charset="0"/>
                <a:cs typeface="Times New Roman" panose="02020603050405020304" pitchFamily="18" charset="0"/>
              </a:rPr>
              <a:t>up to </a:t>
            </a:r>
            <a:r>
              <a:rPr lang="en-GB" sz="950" dirty="0" smtClean="0">
                <a:solidFill>
                  <a:schemeClr val="accent1"/>
                </a:solidFill>
                <a:latin typeface="Arial" panose="020B0604020202020204" pitchFamily="34" charset="0"/>
                <a:ea typeface="Calibri" panose="020F0502020204030204" pitchFamily="34" charset="0"/>
                <a:cs typeface="Times New Roman" panose="02020603050405020304" pitchFamily="18" charset="0"/>
              </a:rPr>
              <a:t>1</a:t>
            </a:r>
            <a:r>
              <a:rPr lang="en-GB" sz="950" baseline="30000" dirty="0" smtClean="0">
                <a:solidFill>
                  <a:schemeClr val="accent1"/>
                </a:solidFill>
                <a:latin typeface="Arial" panose="020B0604020202020204" pitchFamily="34" charset="0"/>
                <a:ea typeface="Calibri" panose="020F0502020204030204" pitchFamily="34" charset="0"/>
                <a:cs typeface="Times New Roman" panose="02020603050405020304" pitchFamily="18" charset="0"/>
              </a:rPr>
              <a:t>st</a:t>
            </a:r>
            <a:r>
              <a:rPr lang="en-GB" sz="950" dirty="0" smtClean="0">
                <a:solidFill>
                  <a:schemeClr val="accent1"/>
                </a:solidFill>
                <a:latin typeface="Arial" panose="020B0604020202020204" pitchFamily="34" charset="0"/>
                <a:ea typeface="Calibri" panose="020F0502020204030204" pitchFamily="34" charset="0"/>
                <a:cs typeface="Times New Roman" panose="02020603050405020304" pitchFamily="18" charset="0"/>
              </a:rPr>
              <a:t> May 2021</a:t>
            </a: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 Summary of findings tables were made for main comparisons and outcomes. </a:t>
            </a:r>
          </a:p>
        </p:txBody>
      </p:sp>
      <p:sp>
        <p:nvSpPr>
          <p:cNvPr id="5" name="Rectangle 4"/>
          <p:cNvSpPr/>
          <p:nvPr/>
        </p:nvSpPr>
        <p:spPr>
          <a:xfrm>
            <a:off x="361762" y="1058427"/>
            <a:ext cx="5717973" cy="718145"/>
          </a:xfrm>
          <a:prstGeom prst="rect">
            <a:avLst/>
          </a:prstGeom>
        </p:spPr>
        <p:txBody>
          <a:bodyPr wrap="square">
            <a:spAutoFit/>
          </a:bodyPr>
          <a:lstStyle/>
          <a:p>
            <a:pPr>
              <a:lnSpc>
                <a:spcPct val="107000"/>
              </a:lnSpc>
            </a:pPr>
            <a:r>
              <a:rPr lang="en-GB" sz="95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About Cochrane reviews</a:t>
            </a:r>
          </a:p>
          <a:p>
            <a:pPr>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Cochrane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reviews bring together the best available evidence from research and systematically </a:t>
            </a: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review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this information to determine the benefits and risks of </a:t>
            </a: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treatments.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Cochrane Reviews are internationally recognized as the highest standard in evidence-based health care. </a:t>
            </a:r>
            <a:endParaRPr lang="en-GB" sz="95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376692" y="6002571"/>
            <a:ext cx="6300192" cy="1631152"/>
          </a:xfrm>
          <a:prstGeom prst="rect">
            <a:avLst/>
          </a:prstGeom>
          <a:solidFill>
            <a:schemeClr val="tx2">
              <a:lumMod val="10000"/>
              <a:lumOff val="90000"/>
            </a:schemeClr>
          </a:solidFill>
          <a:ln>
            <a:solidFill>
              <a:srgbClr val="00B0F0"/>
            </a:solidFill>
          </a:ln>
        </p:spPr>
        <p:txBody>
          <a:bodyPr wrap="square">
            <a:spAutoFit/>
          </a:bodyPr>
          <a:lstStyle/>
          <a:p>
            <a:pPr>
              <a:lnSpc>
                <a:spcPct val="107000"/>
              </a:lnSpc>
              <a:spcAft>
                <a:spcPts val="800"/>
              </a:spcAft>
            </a:pPr>
            <a:r>
              <a:rPr lang="en-GB" sz="900" b="1" dirty="0">
                <a:solidFill>
                  <a:srgbClr val="00B0F0"/>
                </a:solidFill>
                <a:latin typeface="Arial" panose="020B0604020202020204" pitchFamily="34" charset="0"/>
                <a:cs typeface="Arial" panose="020B0604020202020204" pitchFamily="34" charset="0"/>
              </a:rPr>
              <a:t>Grade Working Group grades of evidence </a:t>
            </a:r>
            <a:endParaRPr lang="en-GB" sz="900" b="1" dirty="0" smtClean="0">
              <a:solidFill>
                <a:srgbClr val="00B0F0"/>
              </a:solidFill>
              <a:latin typeface="Arial" panose="020B0604020202020204" pitchFamily="34" charset="0"/>
              <a:cs typeface="Arial" panose="020B0604020202020204" pitchFamily="34" charset="0"/>
            </a:endParaRPr>
          </a:p>
          <a:p>
            <a:pPr>
              <a:lnSpc>
                <a:spcPct val="107000"/>
              </a:lnSpc>
              <a:spcAft>
                <a:spcPts val="800"/>
              </a:spcAft>
            </a:pPr>
            <a:r>
              <a:rPr lang="en-GB" sz="900" b="1" dirty="0" smtClean="0">
                <a:solidFill>
                  <a:srgbClr val="000000"/>
                </a:solidFill>
                <a:latin typeface="Arial" panose="020B0604020202020204" pitchFamily="34" charset="0"/>
                <a:ea typeface="Calibri" panose="020F0502020204030204" pitchFamily="34" charset="0"/>
                <a:cs typeface="Arial" panose="020B0604020202020204" pitchFamily="34" charset="0"/>
              </a:rPr>
              <a:t>High </a:t>
            </a: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We are very confident that the true effect lies close to that of the estimate of the effect</a:t>
            </a:r>
            <a:b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Moderate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We are moderately confident in the effect estimate: The true effect is likely to be close to the estimate of the effect, but there is a possibility that it is substantially different</a:t>
            </a:r>
            <a:b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Low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Our confidence in the effect estimate is limited: The true effect may be substantially different from the estimate of the effect</a:t>
            </a:r>
            <a:b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Very low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We have very little confidence in the effect estimate: The true effect is likely to be substantially different from the estimate of </a:t>
            </a:r>
            <a:r>
              <a:rPr lang="en-GB" sz="900" dirty="0" smtClean="0">
                <a:solidFill>
                  <a:srgbClr val="000000"/>
                </a:solidFill>
                <a:latin typeface="Arial" panose="020B0604020202020204" pitchFamily="34" charset="0"/>
                <a:ea typeface="Calibri" panose="020F0502020204030204" pitchFamily="34" charset="0"/>
                <a:cs typeface="Arial" panose="020B0604020202020204" pitchFamily="34" charset="0"/>
              </a:rPr>
              <a:t>effect</a:t>
            </a:r>
          </a:p>
          <a:p>
            <a:pPr>
              <a:lnSpc>
                <a:spcPct val="107000"/>
              </a:lnSpc>
              <a:spcAft>
                <a:spcPts val="800"/>
              </a:spcAft>
            </a:pP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GRADE (Grading of Recommendations, Assessment, Development and </a:t>
            </a:r>
            <a:r>
              <a:rPr lang="en-GB" sz="900">
                <a:solidFill>
                  <a:srgbClr val="000000"/>
                </a:solidFill>
                <a:latin typeface="Arial" panose="020B0604020202020204" pitchFamily="34" charset="0"/>
                <a:ea typeface="Calibri" panose="020F0502020204030204" pitchFamily="34" charset="0"/>
                <a:cs typeface="Arial" panose="020B0604020202020204" pitchFamily="34" charset="0"/>
              </a:rPr>
              <a:t>Evaluations</a:t>
            </a:r>
            <a:r>
              <a:rPr lang="en-GB" sz="900" smtClean="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n-GB" sz="900" dirty="0">
              <a:latin typeface="Arial" panose="020B0604020202020204" pitchFamily="34" charset="0"/>
              <a:ea typeface="Calibri" panose="020F0502020204030204" pitchFamily="34" charset="0"/>
              <a:cs typeface="Arial" panose="020B0604020202020204" pitchFamily="34" charset="0"/>
            </a:endParaRPr>
          </a:p>
        </p:txBody>
      </p:sp>
      <p:grpSp>
        <p:nvGrpSpPr>
          <p:cNvPr id="9" name="Group 8"/>
          <p:cNvGrpSpPr/>
          <p:nvPr/>
        </p:nvGrpSpPr>
        <p:grpSpPr>
          <a:xfrm>
            <a:off x="71144" y="365166"/>
            <a:ext cx="6733096" cy="613848"/>
            <a:chOff x="33044" y="365166"/>
            <a:chExt cx="6733096" cy="613848"/>
          </a:xfrm>
        </p:grpSpPr>
        <p:pic>
          <p:nvPicPr>
            <p:cNvPr id="12" name="Picture 11"/>
            <p:cNvPicPr>
              <a:picLocks noChangeAspect="1"/>
            </p:cNvPicPr>
            <p:nvPr/>
          </p:nvPicPr>
          <p:blipFill>
            <a:blip r:embed="rId2"/>
            <a:stretch>
              <a:fillRect/>
            </a:stretch>
          </p:blipFill>
          <p:spPr>
            <a:xfrm>
              <a:off x="33044" y="365166"/>
              <a:ext cx="580016" cy="594337"/>
            </a:xfrm>
            <a:prstGeom prst="rect">
              <a:avLst/>
            </a:prstGeom>
          </p:spPr>
        </p:pic>
        <p:pic>
          <p:nvPicPr>
            <p:cNvPr id="13" name="Picture 12"/>
            <p:cNvPicPr>
              <a:picLocks noChangeAspect="1"/>
            </p:cNvPicPr>
            <p:nvPr/>
          </p:nvPicPr>
          <p:blipFill>
            <a:blip r:embed="rId3"/>
            <a:stretch>
              <a:fillRect/>
            </a:stretch>
          </p:blipFill>
          <p:spPr>
            <a:xfrm>
              <a:off x="4090841" y="374696"/>
              <a:ext cx="1143614" cy="604318"/>
            </a:xfrm>
            <a:prstGeom prst="rect">
              <a:avLst/>
            </a:prstGeom>
          </p:spPr>
        </p:pic>
        <p:pic>
          <p:nvPicPr>
            <p:cNvPr id="14" name="Picture 13"/>
            <p:cNvPicPr>
              <a:picLocks noChangeAspect="1"/>
            </p:cNvPicPr>
            <p:nvPr/>
          </p:nvPicPr>
          <p:blipFill>
            <a:blip r:embed="rId4"/>
            <a:stretch>
              <a:fillRect/>
            </a:stretch>
          </p:blipFill>
          <p:spPr>
            <a:xfrm>
              <a:off x="6164466" y="365166"/>
              <a:ext cx="601674" cy="594337"/>
            </a:xfrm>
            <a:prstGeom prst="rect">
              <a:avLst/>
            </a:prstGeom>
          </p:spPr>
        </p:pic>
        <p:pic>
          <p:nvPicPr>
            <p:cNvPr id="15" name="Picture 14"/>
            <p:cNvPicPr>
              <a:picLocks noChangeAspect="1"/>
            </p:cNvPicPr>
            <p:nvPr/>
          </p:nvPicPr>
          <p:blipFill>
            <a:blip r:embed="rId5"/>
            <a:stretch>
              <a:fillRect/>
            </a:stretch>
          </p:blipFill>
          <p:spPr>
            <a:xfrm>
              <a:off x="5196206" y="417055"/>
              <a:ext cx="968260" cy="453553"/>
            </a:xfrm>
            <a:prstGeom prst="rect">
              <a:avLst/>
            </a:prstGeom>
          </p:spPr>
        </p:pic>
        <p:pic>
          <p:nvPicPr>
            <p:cNvPr id="16" name="Picture 15"/>
            <p:cNvPicPr>
              <a:picLocks noChangeAspect="1"/>
            </p:cNvPicPr>
            <p:nvPr/>
          </p:nvPicPr>
          <p:blipFill>
            <a:blip r:embed="rId6"/>
            <a:stretch>
              <a:fillRect/>
            </a:stretch>
          </p:blipFill>
          <p:spPr>
            <a:xfrm>
              <a:off x="2360014" y="517624"/>
              <a:ext cx="1730827" cy="306298"/>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sp>
        <p:nvSpPr>
          <p:cNvPr id="6" name="TextBox 5"/>
          <p:cNvSpPr txBox="1"/>
          <p:nvPr/>
        </p:nvSpPr>
        <p:spPr>
          <a:xfrm>
            <a:off x="-110169" y="4470923"/>
            <a:ext cx="5905744" cy="1544012"/>
          </a:xfrm>
          <a:prstGeom prst="rect">
            <a:avLst/>
          </a:prstGeom>
          <a:noFill/>
        </p:spPr>
        <p:txBody>
          <a:bodyPr wrap="square" rtlCol="0">
            <a:spAutoFit/>
          </a:bodyPr>
          <a:lstStyle/>
          <a:p>
            <a:pPr marL="457200">
              <a:lnSpc>
                <a:spcPct val="107000"/>
              </a:lnSpc>
              <a:spcAft>
                <a:spcPts val="800"/>
              </a:spcAft>
            </a:pPr>
            <a:r>
              <a:rPr lang="en-GB" sz="95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Summary of findings tables</a:t>
            </a:r>
          </a:p>
          <a:p>
            <a:pPr marL="457200">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Summary of findings tables were made for main comparisons and outcomes, see following pages.</a:t>
            </a:r>
          </a:p>
          <a:p>
            <a:pPr marL="457200">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1. Nicotine EC compared to NRT for smoking cessation. </a:t>
            </a:r>
          </a:p>
          <a:p>
            <a:pPr marL="457200">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2. Nicotine EC compared to non-nicotine</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 </a:t>
            </a:r>
            <a:endPar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3. Nicotine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EC compared to behavioural support for smoking cessation </a:t>
            </a:r>
          </a:p>
          <a:p>
            <a:pPr marL="457200">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GRADE ratings were used to evaluate certainty in the evidence, and can be interpreted as follows.</a:t>
            </a:r>
          </a:p>
        </p:txBody>
      </p:sp>
      <p:sp>
        <p:nvSpPr>
          <p:cNvPr id="18" name="Rectangle 17"/>
          <p:cNvSpPr/>
          <p:nvPr/>
        </p:nvSpPr>
        <p:spPr>
          <a:xfrm>
            <a:off x="376692" y="2855557"/>
            <a:ext cx="5773670" cy="1656864"/>
          </a:xfrm>
          <a:prstGeom prst="rect">
            <a:avLst/>
          </a:prstGeom>
        </p:spPr>
        <p:txBody>
          <a:bodyPr wrap="square">
            <a:spAutoFit/>
          </a:bodyPr>
          <a:lstStyle/>
          <a:p>
            <a:pPr>
              <a:lnSpc>
                <a:spcPct val="107000"/>
              </a:lnSpc>
            </a:pPr>
            <a:r>
              <a:rPr lang="en-GB" sz="95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New secondary outcome: continued use of EC or other stop smoking aid</a:t>
            </a:r>
          </a:p>
          <a:p>
            <a:pPr>
              <a:lnSpc>
                <a:spcPct val="107000"/>
              </a:lnSpc>
              <a:spcAft>
                <a:spcPts val="800"/>
              </a:spcAft>
            </a:pP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For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the first time in this update, we also include data on the proportion of participants still using study product (EC or pharmacotherapy) at six months or longer. We introduced this new outcome after feedback from readers and key stakeholders. D</a:t>
            </a: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ata </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from two studies comparing nicotine EC with NRT were notably different, with one finding no difference in the proportion of participants still using study product at longest follow-up, and the other finding significantly higher levels of EC use than NRT. There was no evidence for a difference in the proportion of people still using EC at longest follow-up in two studies comparing nicotine EC with non-nicotine EC. For all other comparisons, a maximum of one study contributed data on this outcome, but at least half of the participants were still using EC at longest follow-up</a:t>
            </a:r>
            <a:r>
              <a:rPr lang="en-GB" sz="95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a:t>
            </a:r>
          </a:p>
        </p:txBody>
      </p:sp>
      <p:sp>
        <p:nvSpPr>
          <p:cNvPr id="19" name="Rectangle 18"/>
          <p:cNvSpPr/>
          <p:nvPr/>
        </p:nvSpPr>
        <p:spPr>
          <a:xfrm>
            <a:off x="4492801" y="7668304"/>
            <a:ext cx="2010602" cy="289951"/>
          </a:xfrm>
          <a:prstGeom prst="rect">
            <a:avLst/>
          </a:prstGeom>
        </p:spPr>
        <p:txBody>
          <a:bodyPr wrap="square">
            <a:spAutoFit/>
          </a:bodyPr>
          <a:lstStyle/>
          <a:p>
            <a:pPr>
              <a:lnSpc>
                <a:spcPct val="107000"/>
              </a:lnSpc>
              <a:spcAft>
                <a:spcPts val="600"/>
              </a:spcAft>
            </a:pPr>
            <a:r>
              <a:rPr lang="en-GB" sz="12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L</a:t>
            </a:r>
            <a:r>
              <a:rPr lang="en-GB" sz="12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isten to our podcast</a:t>
            </a:r>
            <a:endParaRPr lang="en-GB" sz="12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0" name="Rectangle 19"/>
          <p:cNvSpPr/>
          <p:nvPr/>
        </p:nvSpPr>
        <p:spPr>
          <a:xfrm>
            <a:off x="2490914" y="7670237"/>
            <a:ext cx="1618088" cy="289951"/>
          </a:xfrm>
          <a:prstGeom prst="rect">
            <a:avLst/>
          </a:prstGeom>
        </p:spPr>
        <p:txBody>
          <a:bodyPr wrap="square">
            <a:spAutoFit/>
          </a:bodyPr>
          <a:lstStyle/>
          <a:p>
            <a:pPr>
              <a:lnSpc>
                <a:spcPct val="107000"/>
              </a:lnSpc>
              <a:spcAft>
                <a:spcPts val="600"/>
              </a:spcAft>
            </a:pPr>
            <a:r>
              <a:rPr lang="en-GB" sz="12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Visit our webpage</a:t>
            </a:r>
            <a:endParaRPr lang="en-GB" sz="12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716917" y="7934134"/>
            <a:ext cx="1166081" cy="1166081"/>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681604" y="7890350"/>
            <a:ext cx="1253650" cy="125365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307" y="7920064"/>
            <a:ext cx="1217998" cy="1217998"/>
          </a:xfrm>
          <a:prstGeom prst="rect">
            <a:avLst/>
          </a:prstGeom>
        </p:spPr>
      </p:pic>
      <p:sp>
        <p:nvSpPr>
          <p:cNvPr id="24" name="Rectangle 23"/>
          <p:cNvSpPr/>
          <p:nvPr/>
        </p:nvSpPr>
        <p:spPr>
          <a:xfrm>
            <a:off x="363950" y="7670237"/>
            <a:ext cx="1603275" cy="289951"/>
          </a:xfrm>
          <a:prstGeom prst="rect">
            <a:avLst/>
          </a:prstGeom>
        </p:spPr>
        <p:txBody>
          <a:bodyPr wrap="square">
            <a:spAutoFit/>
          </a:bodyPr>
          <a:lstStyle/>
          <a:p>
            <a:pPr>
              <a:lnSpc>
                <a:spcPct val="107000"/>
              </a:lnSpc>
              <a:spcAft>
                <a:spcPts val="600"/>
              </a:spcAft>
            </a:pPr>
            <a:r>
              <a:rPr lang="en-GB" sz="12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See our full review</a:t>
            </a:r>
            <a:endParaRPr lang="en-GB" sz="12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584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152" y="1700658"/>
            <a:ext cx="6168837" cy="293841"/>
          </a:xfrm>
        </p:spPr>
        <p:txBody>
          <a:bodyPr/>
          <a:lstStyle/>
          <a:p>
            <a:r>
              <a:rPr lang="en-GB" sz="1350" dirty="0" smtClean="0"/>
              <a:t>1. Summary of Findings: Nicotine EC compared to NRT for smoking cessation</a:t>
            </a:r>
            <a:endParaRPr lang="en-GB" sz="1350" dirty="0"/>
          </a:p>
        </p:txBody>
      </p:sp>
      <p:grpSp>
        <p:nvGrpSpPr>
          <p:cNvPr id="9" name="Group 8"/>
          <p:cNvGrpSpPr/>
          <p:nvPr/>
        </p:nvGrpSpPr>
        <p:grpSpPr>
          <a:xfrm>
            <a:off x="71144" y="365166"/>
            <a:ext cx="6733096" cy="613848"/>
            <a:chOff x="33044" y="365166"/>
            <a:chExt cx="6733096" cy="613848"/>
          </a:xfrm>
        </p:grpSpPr>
        <p:pic>
          <p:nvPicPr>
            <p:cNvPr id="12" name="Picture 11"/>
            <p:cNvPicPr>
              <a:picLocks noChangeAspect="1"/>
            </p:cNvPicPr>
            <p:nvPr/>
          </p:nvPicPr>
          <p:blipFill>
            <a:blip r:embed="rId2"/>
            <a:stretch>
              <a:fillRect/>
            </a:stretch>
          </p:blipFill>
          <p:spPr>
            <a:xfrm>
              <a:off x="33044" y="365166"/>
              <a:ext cx="580016" cy="594337"/>
            </a:xfrm>
            <a:prstGeom prst="rect">
              <a:avLst/>
            </a:prstGeom>
          </p:spPr>
        </p:pic>
        <p:pic>
          <p:nvPicPr>
            <p:cNvPr id="13" name="Picture 12"/>
            <p:cNvPicPr>
              <a:picLocks noChangeAspect="1"/>
            </p:cNvPicPr>
            <p:nvPr/>
          </p:nvPicPr>
          <p:blipFill>
            <a:blip r:embed="rId3"/>
            <a:stretch>
              <a:fillRect/>
            </a:stretch>
          </p:blipFill>
          <p:spPr>
            <a:xfrm>
              <a:off x="4090841" y="374696"/>
              <a:ext cx="1143614" cy="604318"/>
            </a:xfrm>
            <a:prstGeom prst="rect">
              <a:avLst/>
            </a:prstGeom>
          </p:spPr>
        </p:pic>
        <p:pic>
          <p:nvPicPr>
            <p:cNvPr id="14" name="Picture 13"/>
            <p:cNvPicPr>
              <a:picLocks noChangeAspect="1"/>
            </p:cNvPicPr>
            <p:nvPr/>
          </p:nvPicPr>
          <p:blipFill>
            <a:blip r:embed="rId4"/>
            <a:stretch>
              <a:fillRect/>
            </a:stretch>
          </p:blipFill>
          <p:spPr>
            <a:xfrm>
              <a:off x="6164466" y="365166"/>
              <a:ext cx="601674" cy="594337"/>
            </a:xfrm>
            <a:prstGeom prst="rect">
              <a:avLst/>
            </a:prstGeom>
          </p:spPr>
        </p:pic>
        <p:pic>
          <p:nvPicPr>
            <p:cNvPr id="15" name="Picture 14"/>
            <p:cNvPicPr>
              <a:picLocks noChangeAspect="1"/>
            </p:cNvPicPr>
            <p:nvPr/>
          </p:nvPicPr>
          <p:blipFill>
            <a:blip r:embed="rId5"/>
            <a:stretch>
              <a:fillRect/>
            </a:stretch>
          </p:blipFill>
          <p:spPr>
            <a:xfrm>
              <a:off x="5196206" y="417055"/>
              <a:ext cx="968260" cy="453553"/>
            </a:xfrm>
            <a:prstGeom prst="rect">
              <a:avLst/>
            </a:prstGeom>
          </p:spPr>
        </p:pic>
        <p:pic>
          <p:nvPicPr>
            <p:cNvPr id="16" name="Picture 15"/>
            <p:cNvPicPr>
              <a:picLocks noChangeAspect="1"/>
            </p:cNvPicPr>
            <p:nvPr/>
          </p:nvPicPr>
          <p:blipFill>
            <a:blip r:embed="rId6"/>
            <a:stretch>
              <a:fillRect/>
            </a:stretch>
          </p:blipFill>
          <p:spPr>
            <a:xfrm>
              <a:off x="2360014" y="517624"/>
              <a:ext cx="1730827" cy="306298"/>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graphicFrame>
        <p:nvGraphicFramePr>
          <p:cNvPr id="19" name="Table 18"/>
          <p:cNvGraphicFramePr>
            <a:graphicFrameLocks noGrp="1"/>
          </p:cNvGraphicFramePr>
          <p:nvPr>
            <p:extLst>
              <p:ext uri="{D42A27DB-BD31-4B8C-83A1-F6EECF244321}">
                <p14:modId xmlns:p14="http://schemas.microsoft.com/office/powerpoint/2010/main" val="2509696736"/>
              </p:ext>
            </p:extLst>
          </p:nvPr>
        </p:nvGraphicFramePr>
        <p:xfrm>
          <a:off x="361152" y="2055476"/>
          <a:ext cx="6300192" cy="829706"/>
        </p:xfrm>
        <a:graphic>
          <a:graphicData uri="http://schemas.openxmlformats.org/drawingml/2006/table">
            <a:tbl>
              <a:tblPr firstRow="1" firstCol="1" bandRow="1">
                <a:tableStyleId>{5C22544A-7EE6-4342-B048-85BDC9FD1C3A}</a:tableStyleId>
              </a:tblPr>
              <a:tblGrid>
                <a:gridCol w="6300192">
                  <a:extLst>
                    <a:ext uri="{9D8B030D-6E8A-4147-A177-3AD203B41FA5}">
                      <a16:colId xmlns:a16="http://schemas.microsoft.com/office/drawing/2014/main" val="3410256019"/>
                    </a:ext>
                  </a:extLst>
                </a:gridCol>
              </a:tblGrid>
              <a:tr h="209878">
                <a:tc>
                  <a:txBody>
                    <a:bodyPr/>
                    <a:lstStyle/>
                    <a:p>
                      <a:pPr>
                        <a:lnSpc>
                          <a:spcPct val="107000"/>
                        </a:lnSpc>
                        <a:spcAft>
                          <a:spcPts val="0"/>
                        </a:spcAft>
                      </a:pPr>
                      <a:r>
                        <a:rPr lang="en-GB" sz="1200" dirty="0">
                          <a:effectLst/>
                        </a:rPr>
                        <a:t>Nicotine EC compared to NRT for smoking cessation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238291806"/>
                  </a:ext>
                </a:extLst>
              </a:tr>
              <a:tr h="614949">
                <a:tc>
                  <a:txBody>
                    <a:bodyPr/>
                    <a:lstStyle/>
                    <a:p>
                      <a:pPr>
                        <a:lnSpc>
                          <a:spcPct val="107000"/>
                        </a:lnSpc>
                        <a:spcAft>
                          <a:spcPts val="0"/>
                        </a:spcAft>
                      </a:pPr>
                      <a:r>
                        <a:rPr lang="en-GB" sz="900" dirty="0">
                          <a:effectLst/>
                        </a:rPr>
                        <a:t>Patient or population: People who smoke</a:t>
                      </a:r>
                      <a:br>
                        <a:rPr lang="en-GB" sz="900" dirty="0">
                          <a:effectLst/>
                        </a:rPr>
                      </a:br>
                      <a:r>
                        <a:rPr lang="en-GB" sz="900" dirty="0">
                          <a:effectLst/>
                        </a:rPr>
                        <a:t>Setting: New Zealand, UK, USA</a:t>
                      </a:r>
                      <a:br>
                        <a:rPr lang="en-GB" sz="900" dirty="0">
                          <a:effectLst/>
                        </a:rPr>
                      </a:br>
                      <a:r>
                        <a:rPr lang="en-GB" sz="900" dirty="0">
                          <a:effectLst/>
                        </a:rPr>
                        <a:t>Intervention: Nicotine EC</a:t>
                      </a:r>
                      <a:br>
                        <a:rPr lang="en-GB" sz="900" dirty="0">
                          <a:effectLst/>
                        </a:rPr>
                      </a:br>
                      <a:r>
                        <a:rPr lang="en-GB" sz="900" dirty="0">
                          <a:effectLst/>
                        </a:rPr>
                        <a:t>Comparison: NRT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136641417"/>
                  </a:ext>
                </a:extLst>
              </a:tr>
            </a:tbl>
          </a:graphicData>
        </a:graphic>
      </p:graphicFrame>
      <p:sp>
        <p:nvSpPr>
          <p:cNvPr id="20" name="Rectangle 19"/>
          <p:cNvSpPr/>
          <p:nvPr/>
        </p:nvSpPr>
        <p:spPr>
          <a:xfrm>
            <a:off x="285701" y="5854879"/>
            <a:ext cx="6451093" cy="715565"/>
          </a:xfrm>
          <a:prstGeom prst="rect">
            <a:avLst/>
          </a:prstGeom>
        </p:spPr>
        <p:txBody>
          <a:bodyPr wrap="square">
            <a:spAutoFit/>
          </a:bodyPr>
          <a:lstStyle/>
          <a:p>
            <a:r>
              <a:rPr lang="en-GB" sz="800" dirty="0">
                <a:solidFill>
                  <a:srgbClr val="333333"/>
                </a:solidFill>
                <a:latin typeface="Arial" panose="020B0604020202020204" pitchFamily="34" charset="0"/>
                <a:ea typeface="Times New Roman" panose="02020603050405020304" pitchFamily="18" charset="0"/>
              </a:rPr>
              <a:t>*</a:t>
            </a:r>
            <a:r>
              <a:rPr lang="en-GB" sz="800" b="1" dirty="0">
                <a:solidFill>
                  <a:srgbClr val="333333"/>
                </a:solidFill>
                <a:latin typeface="Arial" panose="020B0604020202020204" pitchFamily="34" charset="0"/>
                <a:ea typeface="Times New Roman" panose="02020603050405020304" pitchFamily="18" charset="0"/>
              </a:rPr>
              <a:t>The risk in the intervention group</a:t>
            </a:r>
            <a:r>
              <a:rPr lang="en-GB" sz="800" dirty="0">
                <a:solidFill>
                  <a:srgbClr val="333333"/>
                </a:solidFill>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solidFill>
                  <a:srgbClr val="333333"/>
                </a:solidFill>
                <a:latin typeface="Arial" panose="020B0604020202020204" pitchFamily="34" charset="0"/>
                <a:ea typeface="Times New Roman" panose="02020603050405020304" pitchFamily="18" charset="0"/>
              </a:rPr>
              <a:t>relative effect</a:t>
            </a:r>
            <a:r>
              <a:rPr lang="en-GB" sz="800" dirty="0">
                <a:solidFill>
                  <a:srgbClr val="333333"/>
                </a:solidFill>
                <a:latin typeface="Arial" panose="020B0604020202020204" pitchFamily="34" charset="0"/>
                <a:ea typeface="Times New Roman" panose="02020603050405020304" pitchFamily="18" charset="0"/>
              </a:rPr>
              <a:t> of the intervention (and its 95% CI). For cessation, the assumed risk in the control group is based on assumed quit rates for NRT assuming </a:t>
            </a:r>
            <a:r>
              <a:rPr lang="en-GB" sz="800" dirty="0" smtClean="0">
                <a:solidFill>
                  <a:srgbClr val="333333"/>
                </a:solidFill>
                <a:latin typeface="Arial" panose="020B0604020202020204" pitchFamily="34" charset="0"/>
                <a:ea typeface="Times New Roman" panose="02020603050405020304" pitchFamily="18" charset="0"/>
              </a:rPr>
              <a:t>receipt of </a:t>
            </a:r>
            <a:r>
              <a:rPr lang="en-GB" sz="800" dirty="0">
                <a:solidFill>
                  <a:srgbClr val="333333"/>
                </a:solidFill>
                <a:latin typeface="Arial" panose="020B0604020202020204" pitchFamily="34" charset="0"/>
                <a:ea typeface="Times New Roman" panose="02020603050405020304" pitchFamily="18" charset="0"/>
              </a:rPr>
              <a:t>limited behavioural stop-smoking support (as per </a:t>
            </a:r>
            <a:r>
              <a:rPr lang="en-GB" sz="800" dirty="0">
                <a:solidFill>
                  <a:srgbClr val="0000FF"/>
                </a:solidFill>
                <a:latin typeface="Arial" panose="020B0604020202020204" pitchFamily="34" charset="0"/>
                <a:ea typeface="Times New Roman" panose="02020603050405020304" pitchFamily="18" charset="0"/>
                <a:hlinkClick r:id="rId8"/>
              </a:rPr>
              <a:t>Hartmann-Boyce 2018a</a:t>
            </a:r>
            <a:r>
              <a:rPr lang="en-GB" sz="800" dirty="0">
                <a:solidFill>
                  <a:srgbClr val="333333"/>
                </a:solidFill>
                <a:latin typeface="Arial" panose="020B0604020202020204" pitchFamily="34" charset="0"/>
                <a:ea typeface="Times New Roman" panose="02020603050405020304" pitchFamily="18" charset="0"/>
              </a:rPr>
              <a:t>). The assumed risk for adverse events and serious adverse events is a weighted mean average of quit rates across control groups in contributing studies</a:t>
            </a:r>
            <a:r>
              <a:rPr lang="en-GB" sz="800" dirty="0" smtClean="0">
                <a:solidFill>
                  <a:srgbClr val="333333"/>
                </a:solidFill>
                <a:latin typeface="Arial" panose="020B0604020202020204" pitchFamily="34" charset="0"/>
                <a:ea typeface="Times New Roman" panose="02020603050405020304" pitchFamily="18" charset="0"/>
              </a:rPr>
              <a:t>.</a:t>
            </a:r>
            <a:r>
              <a:rPr lang="en-GB" sz="800" dirty="0">
                <a:solidFill>
                  <a:srgbClr val="333333"/>
                </a:solidFill>
                <a:latin typeface="Arial" panose="020B0604020202020204" pitchFamily="34" charset="0"/>
                <a:ea typeface="Times New Roman" panose="02020603050405020304" pitchFamily="18" charset="0"/>
              </a:rPr>
              <a:t/>
            </a:r>
            <a:br>
              <a:rPr lang="en-GB" sz="800" dirty="0">
                <a:solidFill>
                  <a:srgbClr val="333333"/>
                </a:solidFill>
                <a:latin typeface="Arial" panose="020B0604020202020204" pitchFamily="34" charset="0"/>
                <a:ea typeface="Times New Roman" panose="02020603050405020304" pitchFamily="18" charset="0"/>
              </a:rPr>
            </a:br>
            <a:r>
              <a:rPr lang="en-GB" sz="800" b="1" dirty="0">
                <a:solidFill>
                  <a:srgbClr val="333333"/>
                </a:solidFill>
                <a:latin typeface="Arial" panose="020B0604020202020204" pitchFamily="34" charset="0"/>
                <a:ea typeface="Times New Roman" panose="02020603050405020304" pitchFamily="18" charset="0"/>
              </a:rPr>
              <a:t>CI:</a:t>
            </a:r>
            <a:r>
              <a:rPr lang="en-GB" sz="800" dirty="0">
                <a:solidFill>
                  <a:srgbClr val="333333"/>
                </a:solidFill>
                <a:latin typeface="Arial" panose="020B0604020202020204" pitchFamily="34" charset="0"/>
                <a:ea typeface="Times New Roman" panose="02020603050405020304" pitchFamily="18" charset="0"/>
              </a:rPr>
              <a:t> Confidence interval; </a:t>
            </a:r>
            <a:r>
              <a:rPr lang="en-GB" sz="800" b="1" dirty="0">
                <a:solidFill>
                  <a:srgbClr val="333333"/>
                </a:solidFill>
                <a:latin typeface="Arial" panose="020B0604020202020204" pitchFamily="34" charset="0"/>
                <a:ea typeface="Times New Roman" panose="02020603050405020304" pitchFamily="18" charset="0"/>
              </a:rPr>
              <a:t>RCT:</a:t>
            </a:r>
            <a:r>
              <a:rPr lang="en-GB" sz="800" dirty="0">
                <a:solidFill>
                  <a:srgbClr val="333333"/>
                </a:solidFill>
                <a:latin typeface="Arial" panose="020B0604020202020204" pitchFamily="34" charset="0"/>
                <a:ea typeface="Times New Roman" panose="02020603050405020304" pitchFamily="18" charset="0"/>
              </a:rPr>
              <a:t> randomised controlled trial; </a:t>
            </a:r>
            <a:r>
              <a:rPr lang="en-GB" sz="800" b="1" dirty="0">
                <a:solidFill>
                  <a:srgbClr val="333333"/>
                </a:solidFill>
                <a:latin typeface="Arial" panose="020B0604020202020204" pitchFamily="34" charset="0"/>
                <a:ea typeface="Times New Roman" panose="02020603050405020304" pitchFamily="18" charset="0"/>
              </a:rPr>
              <a:t>RR:</a:t>
            </a:r>
            <a:r>
              <a:rPr lang="en-GB" sz="800" dirty="0">
                <a:solidFill>
                  <a:srgbClr val="333333"/>
                </a:solidFill>
                <a:latin typeface="Arial" panose="020B0604020202020204" pitchFamily="34" charset="0"/>
                <a:ea typeface="Times New Roman" panose="02020603050405020304" pitchFamily="18" charset="0"/>
              </a:rPr>
              <a:t> Risk ratio</a:t>
            </a:r>
            <a:endParaRPr lang="en-GB" sz="800" dirty="0"/>
          </a:p>
        </p:txBody>
      </p:sp>
      <p:graphicFrame>
        <p:nvGraphicFramePr>
          <p:cNvPr id="23" name="Table 22"/>
          <p:cNvGraphicFramePr>
            <a:graphicFrameLocks noGrp="1"/>
          </p:cNvGraphicFramePr>
          <p:nvPr>
            <p:extLst>
              <p:ext uri="{D42A27DB-BD31-4B8C-83A1-F6EECF244321}">
                <p14:modId xmlns:p14="http://schemas.microsoft.com/office/powerpoint/2010/main" val="776776941"/>
              </p:ext>
            </p:extLst>
          </p:nvPr>
        </p:nvGraphicFramePr>
        <p:xfrm>
          <a:off x="361152" y="2885182"/>
          <a:ext cx="6300192" cy="2855556"/>
        </p:xfrm>
        <a:graphic>
          <a:graphicData uri="http://schemas.openxmlformats.org/drawingml/2006/table">
            <a:tbl>
              <a:tblPr firstRow="1" firstCol="1" bandRow="1">
                <a:tableStyleId>{5C22544A-7EE6-4342-B048-85BDC9FD1C3A}</a:tableStyleId>
              </a:tblPr>
              <a:tblGrid>
                <a:gridCol w="1533068">
                  <a:extLst>
                    <a:ext uri="{9D8B030D-6E8A-4147-A177-3AD203B41FA5}">
                      <a16:colId xmlns:a16="http://schemas.microsoft.com/office/drawing/2014/main" val="74873021"/>
                    </a:ext>
                  </a:extLst>
                </a:gridCol>
                <a:gridCol w="877455">
                  <a:extLst>
                    <a:ext uri="{9D8B030D-6E8A-4147-A177-3AD203B41FA5}">
                      <a16:colId xmlns:a16="http://schemas.microsoft.com/office/drawing/2014/main" val="297941204"/>
                    </a:ext>
                  </a:extLst>
                </a:gridCol>
                <a:gridCol w="914400">
                  <a:extLst>
                    <a:ext uri="{9D8B030D-6E8A-4147-A177-3AD203B41FA5}">
                      <a16:colId xmlns:a16="http://schemas.microsoft.com/office/drawing/2014/main" val="1953266109"/>
                    </a:ext>
                  </a:extLst>
                </a:gridCol>
                <a:gridCol w="989462">
                  <a:extLst>
                    <a:ext uri="{9D8B030D-6E8A-4147-A177-3AD203B41FA5}">
                      <a16:colId xmlns:a16="http://schemas.microsoft.com/office/drawing/2014/main" val="2564820427"/>
                    </a:ext>
                  </a:extLst>
                </a:gridCol>
                <a:gridCol w="982639">
                  <a:extLst>
                    <a:ext uri="{9D8B030D-6E8A-4147-A177-3AD203B41FA5}">
                      <a16:colId xmlns:a16="http://schemas.microsoft.com/office/drawing/2014/main" val="3915611039"/>
                    </a:ext>
                  </a:extLst>
                </a:gridCol>
                <a:gridCol w="1003168">
                  <a:extLst>
                    <a:ext uri="{9D8B030D-6E8A-4147-A177-3AD203B41FA5}">
                      <a16:colId xmlns:a16="http://schemas.microsoft.com/office/drawing/2014/main" val="1334327955"/>
                    </a:ext>
                  </a:extLst>
                </a:gridCol>
              </a:tblGrid>
              <a:tr h="307346">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L w="12700" cap="flat" cmpd="sng" algn="ctr">
                      <a:noFill/>
                      <a:prstDash val="solid"/>
                      <a:round/>
                      <a:headEnd type="none" w="med" len="med"/>
                      <a:tailEnd type="none" w="med" len="med"/>
                    </a:lnL>
                    <a:lnT w="12700" cap="flat" cmpd="sng" algn="ctr">
                      <a:noFill/>
                      <a:prstDash val="solid"/>
                      <a:round/>
                      <a:headEnd type="none" w="med" len="med"/>
                      <a:tailEnd type="none" w="med" len="med"/>
                    </a:lnT>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T w="12700" cap="flat" cmpd="sng" algn="ctr">
                      <a:noFill/>
                      <a:prstDash val="solid"/>
                      <a:round/>
                      <a:headEnd type="none" w="med" len="med"/>
                      <a:tailEnd type="none" w="med" len="med"/>
                    </a:lnT>
                    <a:lnB w="38100" cmpd="sng">
                      <a:noFill/>
                    </a:lnB>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T w="12700" cap="flat" cmpd="sng" algn="ctr">
                      <a:noFill/>
                      <a:prstDash val="solid"/>
                      <a:round/>
                      <a:headEnd type="none" w="med" len="med"/>
                      <a:tailEnd type="none" w="med" len="med"/>
                    </a:lnT>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T w="12700" cap="flat" cmpd="sng" algn="ctr">
                      <a:noFill/>
                      <a:prstDash val="solid"/>
                      <a:round/>
                      <a:headEnd type="none" w="med" len="med"/>
                      <a:tailEnd type="none" w="med" len="med"/>
                    </a:lnT>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1859053956"/>
                  </a:ext>
                </a:extLst>
              </a:tr>
              <a:tr h="581501">
                <a:tc vMerge="1">
                  <a:txBody>
                    <a:bodyPr/>
                    <a:lstStyle/>
                    <a:p>
                      <a:endParaRPr lang="en-GB"/>
                    </a:p>
                  </a:txBody>
                  <a:tcPr/>
                </a:tc>
                <a:tc>
                  <a:txBody>
                    <a:bodyPr/>
                    <a:lstStyle/>
                    <a:p>
                      <a:pPr>
                        <a:lnSpc>
                          <a:spcPct val="107000"/>
                        </a:lnSpc>
                        <a:spcAft>
                          <a:spcPts val="600"/>
                        </a:spcAft>
                      </a:pPr>
                      <a:r>
                        <a:rPr lang="en-GB" sz="1000" dirty="0">
                          <a:effectLst/>
                        </a:rPr>
                        <a:t>Risk with NRT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L w="381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nSpc>
                          <a:spcPct val="107000"/>
                        </a:lnSpc>
                        <a:spcAft>
                          <a:spcPts val="600"/>
                        </a:spcAft>
                      </a:pPr>
                      <a:r>
                        <a:rPr lang="en-GB" sz="1000" dirty="0">
                          <a:effectLst/>
                        </a:rPr>
                        <a:t>Risk with Nicotine EC</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L w="12700" cmpd="sng">
                      <a:noFill/>
                    </a:lnL>
                    <a:lnR w="38100" cmpd="sng">
                      <a:noFill/>
                    </a:lnR>
                    <a:lnT w="38100" cmpd="sng">
                      <a:noFill/>
                    </a:lnT>
                    <a:lnB w="12700" cmpd="sng">
                      <a:noFill/>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718479541"/>
                  </a:ext>
                </a:extLst>
              </a:tr>
              <a:tr h="156847">
                <a:tc rowSpan="2">
                  <a:txBody>
                    <a:bodyPr/>
                    <a:lstStyle/>
                    <a:p>
                      <a:pPr>
                        <a:lnSpc>
                          <a:spcPct val="107000"/>
                        </a:lnSpc>
                        <a:spcAft>
                          <a:spcPts val="0"/>
                        </a:spcAft>
                      </a:pPr>
                      <a:r>
                        <a:rPr lang="en-GB" sz="900" dirty="0">
                          <a:effectLst/>
                        </a:rPr>
                        <a:t>Smoking cessation at 6 months to 1 year</a:t>
                      </a:r>
                    </a:p>
                    <a:p>
                      <a:pPr>
                        <a:lnSpc>
                          <a:spcPct val="107000"/>
                        </a:lnSpc>
                        <a:spcAft>
                          <a:spcPts val="0"/>
                        </a:spcAft>
                      </a:pPr>
                      <a:r>
                        <a:rPr lang="en-GB" sz="900" dirty="0">
                          <a:effectLst/>
                        </a:rPr>
                        <a:t>Assessed with biochemical validation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L w="12700" cap="flat" cmpd="sng" algn="ctr">
                      <a:noFill/>
                      <a:prstDash val="solid"/>
                      <a:round/>
                      <a:headEnd type="none" w="med" len="med"/>
                      <a:tailEnd type="none" w="med" len="med"/>
                    </a:lnL>
                  </a:tcPr>
                </a:tc>
                <a:tc gridSpan="2">
                  <a:txBody>
                    <a:bodyPr/>
                    <a:lstStyle/>
                    <a:p>
                      <a:pPr>
                        <a:lnSpc>
                          <a:spcPct val="107000"/>
                        </a:lnSpc>
                        <a:spcAft>
                          <a:spcPts val="0"/>
                        </a:spcAft>
                      </a:pPr>
                      <a:r>
                        <a:rPr lang="en-GB" sz="1000" dirty="0">
                          <a:effectLst/>
                        </a:rPr>
                        <a:t>Study population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T w="12700" cmpd="sng">
                      <a:noFill/>
                    </a:lnT>
                  </a:tcPr>
                </a:tc>
                <a:tc hMerge="1">
                  <a:txBody>
                    <a:bodyPr/>
                    <a:lstStyle/>
                    <a:p>
                      <a:endParaRPr lang="en-GB"/>
                    </a:p>
                  </a:txBody>
                  <a:tcPr/>
                </a:tc>
                <a:tc rowSpan="2">
                  <a:txBody>
                    <a:bodyPr/>
                    <a:lstStyle/>
                    <a:p>
                      <a:pPr>
                        <a:lnSpc>
                          <a:spcPct val="107000"/>
                        </a:lnSpc>
                        <a:spcAft>
                          <a:spcPts val="0"/>
                        </a:spcAft>
                      </a:pPr>
                      <a:r>
                        <a:rPr lang="en-GB" sz="1000" dirty="0">
                          <a:effectLst/>
                        </a:rPr>
                        <a:t>RR </a:t>
                      </a:r>
                      <a:r>
                        <a:rPr lang="en-GB" sz="1000" dirty="0" smtClean="0">
                          <a:effectLst/>
                        </a:rPr>
                        <a:t>1.53</a:t>
                      </a:r>
                      <a:r>
                        <a:rPr lang="en-GB" sz="1000" dirty="0">
                          <a:effectLst/>
                        </a:rPr>
                        <a:t/>
                      </a:r>
                      <a:br>
                        <a:rPr lang="en-GB" sz="1000" dirty="0">
                          <a:effectLst/>
                        </a:rPr>
                      </a:br>
                      <a:r>
                        <a:rPr lang="en-GB" sz="1000" dirty="0">
                          <a:effectLst/>
                        </a:rPr>
                        <a:t>(</a:t>
                      </a:r>
                      <a:r>
                        <a:rPr lang="en-GB" sz="1000" dirty="0" smtClean="0">
                          <a:effectLst/>
                        </a:rPr>
                        <a:t>1.21 </a:t>
                      </a:r>
                      <a:r>
                        <a:rPr lang="en-GB" sz="1000" dirty="0">
                          <a:effectLst/>
                        </a:rPr>
                        <a:t>to </a:t>
                      </a:r>
                      <a:r>
                        <a:rPr lang="en-GB" sz="1000" dirty="0" smtClean="0">
                          <a:effectLst/>
                        </a:rPr>
                        <a:t>1.93)</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r>
                        <a:rPr lang="en-GB" sz="1000" dirty="0" smtClean="0">
                          <a:effectLst/>
                        </a:rPr>
                        <a:t>1924</a:t>
                      </a:r>
                      <a:r>
                        <a:rPr lang="en-GB" sz="1000" dirty="0">
                          <a:effectLst/>
                        </a:rPr>
                        <a:t/>
                      </a:r>
                      <a:br>
                        <a:rPr lang="en-GB" sz="1000" dirty="0">
                          <a:effectLst/>
                        </a:rPr>
                      </a:br>
                      <a:r>
                        <a:rPr lang="en-GB" sz="1000" dirty="0" smtClean="0">
                          <a:effectLst/>
                        </a:rPr>
                        <a:t>(4 </a:t>
                      </a:r>
                      <a:r>
                        <a:rPr lang="en-GB" sz="1000" dirty="0">
                          <a:effectLst/>
                        </a:rPr>
                        <a:t>RCTs)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r>
                        <a:rPr lang="en-GB" sz="1000" dirty="0">
                          <a:effectLst/>
                        </a:rPr>
                        <a:t>⊕⊕⊕⊝</a:t>
                      </a:r>
                      <a:br>
                        <a:rPr lang="en-GB" sz="1000" dirty="0">
                          <a:effectLst/>
                        </a:rPr>
                      </a:br>
                      <a:r>
                        <a:rPr lang="en-GB" sz="1000" dirty="0" err="1">
                          <a:effectLst/>
                        </a:rPr>
                        <a:t>MODERATE</a:t>
                      </a:r>
                      <a:r>
                        <a:rPr lang="en-GB" sz="1000" baseline="30000" dirty="0" err="1">
                          <a:effectLst/>
                        </a:rPr>
                        <a:t>a</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R w="12700" cap="flat" cmpd="sng" algn="ctr">
                      <a:noFill/>
                      <a:prstDash val="solid"/>
                      <a:round/>
                      <a:headEnd type="none" w="med" len="med"/>
                      <a:tailEnd type="none" w="med" len="med"/>
                    </a:lnR>
                  </a:tcPr>
                </a:tc>
                <a:extLst>
                  <a:ext uri="{0D108BD9-81ED-4DB2-BD59-A6C34878D82A}">
                    <a16:rowId xmlns:a16="http://schemas.microsoft.com/office/drawing/2014/main" val="3187317560"/>
                  </a:ext>
                </a:extLst>
              </a:tr>
              <a:tr h="485105">
                <a:tc vMerge="1">
                  <a:txBody>
                    <a:bodyPr/>
                    <a:lstStyle/>
                    <a:p>
                      <a:endParaRPr lang="en-GB"/>
                    </a:p>
                  </a:txBody>
                  <a:tcPr/>
                </a:tc>
                <a:tc>
                  <a:txBody>
                    <a:bodyPr/>
                    <a:lstStyle/>
                    <a:p>
                      <a:pPr>
                        <a:lnSpc>
                          <a:spcPct val="107000"/>
                        </a:lnSpc>
                        <a:spcAft>
                          <a:spcPts val="0"/>
                        </a:spcAft>
                      </a:pPr>
                      <a:r>
                        <a:rPr lang="en-GB" sz="1000" dirty="0">
                          <a:effectLst/>
                        </a:rPr>
                        <a:t>6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a:txBody>
                    <a:bodyPr/>
                    <a:lstStyle/>
                    <a:p>
                      <a:pPr>
                        <a:lnSpc>
                          <a:spcPct val="107000"/>
                        </a:lnSpc>
                        <a:spcAft>
                          <a:spcPts val="0"/>
                        </a:spcAft>
                      </a:pPr>
                      <a:r>
                        <a:rPr lang="en-GB" sz="1000" dirty="0" smtClean="0">
                          <a:effectLst/>
                        </a:rPr>
                        <a:t>9 </a:t>
                      </a:r>
                      <a:r>
                        <a:rPr lang="en-GB" sz="1000" dirty="0">
                          <a:effectLst/>
                        </a:rPr>
                        <a:t>per 100</a:t>
                      </a:r>
                      <a:br>
                        <a:rPr lang="en-GB" sz="1000" dirty="0">
                          <a:effectLst/>
                        </a:rPr>
                      </a:br>
                      <a:r>
                        <a:rPr lang="en-GB" sz="1000" dirty="0" smtClean="0">
                          <a:effectLst/>
                        </a:rPr>
                        <a:t>(7 </a:t>
                      </a:r>
                      <a:r>
                        <a:rPr lang="en-GB" sz="1000" dirty="0">
                          <a:effectLst/>
                        </a:rPr>
                        <a:t>to </a:t>
                      </a:r>
                      <a:r>
                        <a:rPr lang="en-GB" sz="1000" dirty="0" smtClean="0">
                          <a:effectLst/>
                        </a:rPr>
                        <a:t>12)</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196659935"/>
                  </a:ext>
                </a:extLst>
              </a:tr>
              <a:tr h="156847">
                <a:tc rowSpan="2">
                  <a:txBody>
                    <a:bodyPr/>
                    <a:lstStyle/>
                    <a:p>
                      <a:pPr>
                        <a:lnSpc>
                          <a:spcPct val="107000"/>
                        </a:lnSpc>
                        <a:spcAft>
                          <a:spcPts val="0"/>
                        </a:spcAft>
                      </a:pPr>
                      <a:r>
                        <a:rPr lang="en-GB" sz="900" dirty="0">
                          <a:effectLst/>
                        </a:rPr>
                        <a:t>Adverse events at 4 weeks to 6 months</a:t>
                      </a:r>
                    </a:p>
                    <a:p>
                      <a:pPr>
                        <a:lnSpc>
                          <a:spcPct val="107000"/>
                        </a:lnSpc>
                        <a:spcAft>
                          <a:spcPts val="0"/>
                        </a:spcAft>
                      </a:pPr>
                      <a:r>
                        <a:rPr lang="en-GB" sz="900" dirty="0">
                          <a:effectLst/>
                        </a:rPr>
                        <a:t>Assessed by self-report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L w="12700" cap="flat" cmpd="sng" algn="ctr">
                      <a:noFill/>
                      <a:prstDash val="solid"/>
                      <a:round/>
                      <a:headEnd type="none" w="med" len="med"/>
                      <a:tailEnd type="none" w="med" len="med"/>
                    </a:ln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hMerge="1">
                  <a:txBody>
                    <a:bodyPr/>
                    <a:lstStyle/>
                    <a:p>
                      <a:endParaRPr lang="en-GB"/>
                    </a:p>
                  </a:txBody>
                  <a:tcPr/>
                </a:tc>
                <a:tc rowSpan="2">
                  <a:txBody>
                    <a:bodyPr/>
                    <a:lstStyle/>
                    <a:p>
                      <a:pPr>
                        <a:lnSpc>
                          <a:spcPct val="107000"/>
                        </a:lnSpc>
                        <a:spcAft>
                          <a:spcPts val="0"/>
                        </a:spcAft>
                      </a:pPr>
                      <a:r>
                        <a:rPr lang="en-GB" sz="1000">
                          <a:effectLst/>
                        </a:rPr>
                        <a:t>RR 0.98</a:t>
                      </a:r>
                      <a:br>
                        <a:rPr lang="en-GB" sz="1000">
                          <a:effectLst/>
                        </a:rPr>
                      </a:br>
                      <a:r>
                        <a:rPr lang="en-GB" sz="1000">
                          <a:effectLst/>
                        </a:rPr>
                        <a:t>(0.80 to 1.19)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r>
                        <a:rPr lang="en-GB" sz="1000">
                          <a:effectLst/>
                        </a:rPr>
                        <a:t>485</a:t>
                      </a:r>
                      <a:br>
                        <a:rPr lang="en-GB" sz="1000">
                          <a:effectLst/>
                        </a:rPr>
                      </a:br>
                      <a:r>
                        <a:rPr lang="en-GB" sz="1000">
                          <a:effectLst/>
                        </a:rPr>
                        <a:t>(2 RCTs)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r>
                        <a:rPr lang="en-GB" sz="1000" dirty="0">
                          <a:effectLst/>
                        </a:rPr>
                        <a:t>⊕⊕⊝⊝</a:t>
                      </a:r>
                      <a:br>
                        <a:rPr lang="en-GB" sz="1000" dirty="0">
                          <a:effectLst/>
                        </a:rPr>
                      </a:br>
                      <a:r>
                        <a:rPr lang="en-GB" sz="1000" dirty="0" err="1">
                          <a:effectLst/>
                        </a:rPr>
                        <a:t>LOW</a:t>
                      </a:r>
                      <a:r>
                        <a:rPr lang="en-GB" sz="1000" baseline="30000" dirty="0" err="1">
                          <a:effectLst/>
                        </a:rPr>
                        <a:t>b</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R w="12700" cap="flat" cmpd="sng" algn="ctr">
                      <a:noFill/>
                      <a:prstDash val="solid"/>
                      <a:round/>
                      <a:headEnd type="none" w="med" len="med"/>
                      <a:tailEnd type="none" w="med" len="med"/>
                    </a:lnR>
                  </a:tcPr>
                </a:tc>
                <a:extLst>
                  <a:ext uri="{0D108BD9-81ED-4DB2-BD59-A6C34878D82A}">
                    <a16:rowId xmlns:a16="http://schemas.microsoft.com/office/drawing/2014/main" val="651522981"/>
                  </a:ext>
                </a:extLst>
              </a:tr>
              <a:tr h="517238">
                <a:tc vMerge="1">
                  <a:txBody>
                    <a:bodyPr/>
                    <a:lstStyle/>
                    <a:p>
                      <a:endParaRPr lang="en-GB"/>
                    </a:p>
                  </a:txBody>
                  <a:tcPr/>
                </a:tc>
                <a:tc>
                  <a:txBody>
                    <a:bodyPr/>
                    <a:lstStyle/>
                    <a:p>
                      <a:pPr>
                        <a:lnSpc>
                          <a:spcPct val="107000"/>
                        </a:lnSpc>
                        <a:spcAft>
                          <a:spcPts val="0"/>
                        </a:spcAft>
                      </a:pPr>
                      <a:r>
                        <a:rPr lang="en-GB" sz="1000">
                          <a:effectLst/>
                        </a:rPr>
                        <a:t>45 per 100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a:txBody>
                    <a:bodyPr/>
                    <a:lstStyle/>
                    <a:p>
                      <a:pPr>
                        <a:lnSpc>
                          <a:spcPct val="107000"/>
                        </a:lnSpc>
                        <a:spcAft>
                          <a:spcPts val="0"/>
                        </a:spcAft>
                      </a:pPr>
                      <a:r>
                        <a:rPr lang="en-GB" sz="1000" dirty="0">
                          <a:effectLst/>
                        </a:rPr>
                        <a:t>44 per 100</a:t>
                      </a:r>
                      <a:br>
                        <a:rPr lang="en-GB" sz="1000" dirty="0">
                          <a:effectLst/>
                        </a:rPr>
                      </a:br>
                      <a:r>
                        <a:rPr lang="en-GB" sz="1000" dirty="0">
                          <a:effectLst/>
                        </a:rPr>
                        <a:t>(36 to 53)</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629044497"/>
                  </a:ext>
                </a:extLst>
              </a:tr>
              <a:tr h="156847">
                <a:tc rowSpan="2">
                  <a:txBody>
                    <a:bodyPr/>
                    <a:lstStyle/>
                    <a:p>
                      <a:pPr>
                        <a:lnSpc>
                          <a:spcPct val="107000"/>
                        </a:lnSpc>
                        <a:spcAft>
                          <a:spcPts val="0"/>
                        </a:spcAft>
                      </a:pPr>
                      <a:r>
                        <a:rPr lang="en-GB" sz="900" dirty="0">
                          <a:effectLst/>
                        </a:rPr>
                        <a:t>Serious adverse events at 4 weeks to 1 year</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L w="12700" cap="flat" cmpd="sng" algn="ctr">
                      <a:noFill/>
                      <a:prstDash val="solid"/>
                      <a:round/>
                      <a:headEnd type="none" w="med" len="med"/>
                      <a:tailEnd type="none" w="med" len="med"/>
                    </a:lnL>
                    <a:lnB w="12700" cap="flat" cmpd="sng" algn="ctr">
                      <a:noFill/>
                      <a:prstDash val="solid"/>
                      <a:round/>
                      <a:headEnd type="none" w="med" len="med"/>
                      <a:tailEnd type="none" w="med" len="med"/>
                    </a:lnB>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hMerge="1">
                  <a:txBody>
                    <a:bodyPr/>
                    <a:lstStyle/>
                    <a:p>
                      <a:endParaRPr lang="en-GB"/>
                    </a:p>
                  </a:txBody>
                  <a:tcPr/>
                </a:tc>
                <a:tc rowSpan="2">
                  <a:txBody>
                    <a:bodyPr/>
                    <a:lstStyle/>
                    <a:p>
                      <a:pPr>
                        <a:lnSpc>
                          <a:spcPct val="107000"/>
                        </a:lnSpc>
                        <a:spcAft>
                          <a:spcPts val="0"/>
                        </a:spcAft>
                      </a:pPr>
                      <a:r>
                        <a:rPr lang="en-GB" sz="1000" dirty="0">
                          <a:effectLst/>
                        </a:rPr>
                        <a:t>RR </a:t>
                      </a:r>
                      <a:r>
                        <a:rPr lang="en-GB" sz="1000" dirty="0" smtClean="0">
                          <a:effectLst/>
                        </a:rPr>
                        <a:t>1.30</a:t>
                      </a:r>
                      <a:r>
                        <a:rPr lang="en-GB" sz="1000" dirty="0">
                          <a:effectLst/>
                        </a:rPr>
                        <a:t/>
                      </a:r>
                      <a:br>
                        <a:rPr lang="en-GB" sz="1000" dirty="0">
                          <a:effectLst/>
                        </a:rPr>
                      </a:br>
                      <a:r>
                        <a:rPr lang="en-GB" sz="1000" dirty="0">
                          <a:effectLst/>
                        </a:rPr>
                        <a:t>(</a:t>
                      </a:r>
                      <a:r>
                        <a:rPr lang="en-GB" sz="1000" dirty="0" smtClean="0">
                          <a:effectLst/>
                        </a:rPr>
                        <a:t>0.94 </a:t>
                      </a:r>
                      <a:r>
                        <a:rPr lang="en-GB" sz="1000" dirty="0">
                          <a:effectLst/>
                        </a:rPr>
                        <a:t>to </a:t>
                      </a:r>
                      <a:r>
                        <a:rPr lang="en-GB" sz="1000" dirty="0" smtClean="0">
                          <a:effectLst/>
                        </a:rPr>
                        <a:t>2.19)</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rowSpan="2">
                  <a:txBody>
                    <a:bodyPr/>
                    <a:lstStyle/>
                    <a:p>
                      <a:pPr>
                        <a:lnSpc>
                          <a:spcPct val="107000"/>
                        </a:lnSpc>
                        <a:spcAft>
                          <a:spcPts val="0"/>
                        </a:spcAft>
                      </a:pPr>
                      <a:r>
                        <a:rPr lang="en-GB" sz="1000" dirty="0" smtClean="0">
                          <a:effectLst/>
                        </a:rPr>
                        <a:t>1424</a:t>
                      </a:r>
                      <a:r>
                        <a:rPr lang="en-GB" sz="1000" dirty="0">
                          <a:effectLst/>
                        </a:rPr>
                        <a:t/>
                      </a:r>
                      <a:br>
                        <a:rPr lang="en-GB" sz="1000" dirty="0">
                          <a:effectLst/>
                        </a:rPr>
                      </a:br>
                      <a:r>
                        <a:rPr lang="en-GB" sz="1000" dirty="0" smtClean="0">
                          <a:effectLst/>
                        </a:rPr>
                        <a:t>(3 </a:t>
                      </a:r>
                      <a:r>
                        <a:rPr lang="en-GB" sz="1000" dirty="0">
                          <a:effectLst/>
                        </a:rPr>
                        <a:t>RCTs)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rowSpan="2">
                  <a:txBody>
                    <a:bodyPr/>
                    <a:lstStyle/>
                    <a:p>
                      <a:pPr>
                        <a:lnSpc>
                          <a:spcPct val="107000"/>
                        </a:lnSpc>
                        <a:spcAft>
                          <a:spcPts val="0"/>
                        </a:spcAft>
                      </a:pPr>
                      <a:r>
                        <a:rPr lang="en-GB" sz="1000" dirty="0">
                          <a:effectLst/>
                        </a:rPr>
                        <a:t>⊕⊕⊝⊝</a:t>
                      </a:r>
                      <a:br>
                        <a:rPr lang="en-GB" sz="1000" dirty="0">
                          <a:effectLst/>
                        </a:rPr>
                      </a:br>
                      <a:r>
                        <a:rPr lang="en-GB" sz="1000" dirty="0" err="1" smtClean="0">
                          <a:effectLst/>
                        </a:rPr>
                        <a:t>LOW</a:t>
                      </a:r>
                      <a:r>
                        <a:rPr lang="en-GB" sz="1000" baseline="30000" dirty="0" err="1">
                          <a:effectLst/>
                        </a:rPr>
                        <a:t>c</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4204827263"/>
                  </a:ext>
                </a:extLst>
              </a:tr>
              <a:tr h="454528">
                <a:tc vMerge="1">
                  <a:txBody>
                    <a:bodyPr/>
                    <a:lstStyle/>
                    <a:p>
                      <a:endParaRPr lang="en-GB"/>
                    </a:p>
                  </a:txBody>
                  <a:tcPr/>
                </a:tc>
                <a:tc>
                  <a:txBody>
                    <a:bodyPr/>
                    <a:lstStyle/>
                    <a:p>
                      <a:pPr>
                        <a:lnSpc>
                          <a:spcPct val="107000"/>
                        </a:lnSpc>
                        <a:spcAft>
                          <a:spcPts val="0"/>
                        </a:spcAft>
                      </a:pPr>
                      <a:r>
                        <a:rPr lang="en-GB" sz="1000" dirty="0">
                          <a:effectLst/>
                        </a:rPr>
                        <a:t>5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a:txBody>
                    <a:bodyPr/>
                    <a:lstStyle/>
                    <a:p>
                      <a:pPr>
                        <a:lnSpc>
                          <a:spcPct val="107000"/>
                        </a:lnSpc>
                        <a:spcAft>
                          <a:spcPts val="0"/>
                        </a:spcAft>
                      </a:pPr>
                      <a:r>
                        <a:rPr lang="en-GB" sz="1000" dirty="0">
                          <a:effectLst/>
                        </a:rPr>
                        <a:t>7 per 100</a:t>
                      </a:r>
                      <a:br>
                        <a:rPr lang="en-GB" sz="1000" dirty="0">
                          <a:effectLst/>
                        </a:rPr>
                      </a:br>
                      <a:r>
                        <a:rPr lang="en-GB" sz="1000" dirty="0" smtClean="0">
                          <a:effectLst/>
                        </a:rPr>
                        <a:t>(5 </a:t>
                      </a:r>
                      <a:r>
                        <a:rPr lang="en-GB" sz="1000" dirty="0">
                          <a:effectLst/>
                        </a:rPr>
                        <a:t>to </a:t>
                      </a:r>
                      <a:r>
                        <a:rPr lang="en-GB" sz="1000" dirty="0" smtClean="0">
                          <a:effectLst/>
                        </a:rPr>
                        <a:t>11)</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795388897"/>
                  </a:ext>
                </a:extLst>
              </a:tr>
            </a:tbl>
          </a:graphicData>
        </a:graphic>
      </p:graphicFrame>
      <p:sp>
        <p:nvSpPr>
          <p:cNvPr id="18" name="TextBox 17"/>
          <p:cNvSpPr txBox="1"/>
          <p:nvPr/>
        </p:nvSpPr>
        <p:spPr>
          <a:xfrm>
            <a:off x="285701" y="6745562"/>
            <a:ext cx="5145579" cy="584775"/>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a) Downgraded </a:t>
            </a:r>
            <a:r>
              <a:rPr lang="en-GB" sz="800" dirty="0">
                <a:latin typeface="Arial" panose="020B0604020202020204" pitchFamily="34" charset="0"/>
                <a:cs typeface="Arial" panose="020B0604020202020204" pitchFamily="34" charset="0"/>
              </a:rPr>
              <a:t>one level due to imprecision; small number of events (&lt; 300 overall).</a:t>
            </a:r>
          </a:p>
          <a:p>
            <a:r>
              <a:rPr lang="en-GB" sz="800" dirty="0" smtClean="0">
                <a:latin typeface="Arial" panose="020B0604020202020204" pitchFamily="34" charset="0"/>
                <a:cs typeface="Arial" panose="020B0604020202020204" pitchFamily="34" charset="0"/>
              </a:rPr>
              <a:t>b) Downgraded </a:t>
            </a:r>
            <a:r>
              <a:rPr lang="en-GB" sz="800" dirty="0">
                <a:latin typeface="Arial" panose="020B0604020202020204" pitchFamily="34" charset="0"/>
                <a:cs typeface="Arial" panose="020B0604020202020204" pitchFamily="34" charset="0"/>
              </a:rPr>
              <a:t>two levels due to imprecision; only 2 studies contribute data.</a:t>
            </a:r>
          </a:p>
          <a:p>
            <a:r>
              <a:rPr lang="en-GB" sz="800" dirty="0" smtClean="0">
                <a:latin typeface="Arial" panose="020B0604020202020204" pitchFamily="34" charset="0"/>
                <a:cs typeface="Arial" panose="020B0604020202020204" pitchFamily="34" charset="0"/>
              </a:rPr>
              <a:t>c) Downgraded </a:t>
            </a:r>
            <a:r>
              <a:rPr lang="en-GB" sz="800" dirty="0">
                <a:latin typeface="Arial" panose="020B0604020202020204" pitchFamily="34" charset="0"/>
                <a:cs typeface="Arial" panose="020B0604020202020204" pitchFamily="34" charset="0"/>
              </a:rPr>
              <a:t>two levels due to imprecision; confidence intervals encompass clinically-important harm as well as clinically important benefit.</a:t>
            </a:r>
          </a:p>
        </p:txBody>
      </p:sp>
    </p:spTree>
    <p:extLst>
      <p:ext uri="{BB962C8B-B14F-4D97-AF65-F5344CB8AC3E}">
        <p14:creationId xmlns:p14="http://schemas.microsoft.com/office/powerpoint/2010/main" val="168098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360" y="1107914"/>
            <a:ext cx="6192090" cy="486521"/>
          </a:xfrm>
        </p:spPr>
        <p:txBody>
          <a:bodyPr/>
          <a:lstStyle/>
          <a:p>
            <a:pPr algn="ctr"/>
            <a:r>
              <a:rPr lang="en-GB" sz="1350" dirty="0" smtClean="0"/>
              <a:t>2. Summary of Findings: Nicotine EC compared to non-nicotine </a:t>
            </a:r>
            <a:br>
              <a:rPr lang="en-GB" sz="1350" dirty="0" smtClean="0"/>
            </a:br>
            <a:r>
              <a:rPr lang="en-GB" sz="1350" dirty="0" smtClean="0"/>
              <a:t>EC for smoking cessation</a:t>
            </a:r>
            <a:endParaRPr lang="en-GB" sz="1350" dirty="0"/>
          </a:p>
        </p:txBody>
      </p:sp>
      <p:grpSp>
        <p:nvGrpSpPr>
          <p:cNvPr id="6" name="Group 5"/>
          <p:cNvGrpSpPr/>
          <p:nvPr/>
        </p:nvGrpSpPr>
        <p:grpSpPr>
          <a:xfrm>
            <a:off x="68344" y="370649"/>
            <a:ext cx="6733096" cy="613848"/>
            <a:chOff x="33044" y="365166"/>
            <a:chExt cx="6733096" cy="613848"/>
          </a:xfrm>
        </p:grpSpPr>
        <p:pic>
          <p:nvPicPr>
            <p:cNvPr id="7" name="Picture 6"/>
            <p:cNvPicPr>
              <a:picLocks noChangeAspect="1"/>
            </p:cNvPicPr>
            <p:nvPr/>
          </p:nvPicPr>
          <p:blipFill>
            <a:blip r:embed="rId2"/>
            <a:stretch>
              <a:fillRect/>
            </a:stretch>
          </p:blipFill>
          <p:spPr>
            <a:xfrm>
              <a:off x="33044" y="365166"/>
              <a:ext cx="580016" cy="594337"/>
            </a:xfrm>
            <a:prstGeom prst="rect">
              <a:avLst/>
            </a:prstGeom>
          </p:spPr>
        </p:pic>
        <p:pic>
          <p:nvPicPr>
            <p:cNvPr id="8" name="Picture 7"/>
            <p:cNvPicPr>
              <a:picLocks noChangeAspect="1"/>
            </p:cNvPicPr>
            <p:nvPr/>
          </p:nvPicPr>
          <p:blipFill>
            <a:blip r:embed="rId3"/>
            <a:stretch>
              <a:fillRect/>
            </a:stretch>
          </p:blipFill>
          <p:spPr>
            <a:xfrm>
              <a:off x="4090841" y="374696"/>
              <a:ext cx="1143614" cy="604318"/>
            </a:xfrm>
            <a:prstGeom prst="rect">
              <a:avLst/>
            </a:prstGeom>
          </p:spPr>
        </p:pic>
        <p:pic>
          <p:nvPicPr>
            <p:cNvPr id="9" name="Picture 8"/>
            <p:cNvPicPr>
              <a:picLocks noChangeAspect="1"/>
            </p:cNvPicPr>
            <p:nvPr/>
          </p:nvPicPr>
          <p:blipFill>
            <a:blip r:embed="rId4"/>
            <a:stretch>
              <a:fillRect/>
            </a:stretch>
          </p:blipFill>
          <p:spPr>
            <a:xfrm>
              <a:off x="6164466" y="365166"/>
              <a:ext cx="601674" cy="594337"/>
            </a:xfrm>
            <a:prstGeom prst="rect">
              <a:avLst/>
            </a:prstGeom>
          </p:spPr>
        </p:pic>
        <p:pic>
          <p:nvPicPr>
            <p:cNvPr id="10" name="Picture 9"/>
            <p:cNvPicPr>
              <a:picLocks noChangeAspect="1"/>
            </p:cNvPicPr>
            <p:nvPr/>
          </p:nvPicPr>
          <p:blipFill>
            <a:blip r:embed="rId5"/>
            <a:stretch>
              <a:fillRect/>
            </a:stretch>
          </p:blipFill>
          <p:spPr>
            <a:xfrm>
              <a:off x="5196206" y="417055"/>
              <a:ext cx="968260" cy="453553"/>
            </a:xfrm>
            <a:prstGeom prst="rect">
              <a:avLst/>
            </a:prstGeom>
          </p:spPr>
        </p:pic>
        <p:pic>
          <p:nvPicPr>
            <p:cNvPr id="11" name="Picture 10"/>
            <p:cNvPicPr>
              <a:picLocks noChangeAspect="1"/>
            </p:cNvPicPr>
            <p:nvPr/>
          </p:nvPicPr>
          <p:blipFill>
            <a:blip r:embed="rId6"/>
            <a:stretch>
              <a:fillRect/>
            </a:stretch>
          </p:blipFill>
          <p:spPr>
            <a:xfrm>
              <a:off x="2360014" y="517624"/>
              <a:ext cx="1730827" cy="306298"/>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graphicFrame>
        <p:nvGraphicFramePr>
          <p:cNvPr id="16" name="Table 15"/>
          <p:cNvGraphicFramePr>
            <a:graphicFrameLocks noGrp="1"/>
          </p:cNvGraphicFramePr>
          <p:nvPr>
            <p:extLst>
              <p:ext uri="{D42A27DB-BD31-4B8C-83A1-F6EECF244321}">
                <p14:modId xmlns:p14="http://schemas.microsoft.com/office/powerpoint/2010/main" val="682358946"/>
              </p:ext>
            </p:extLst>
          </p:nvPr>
        </p:nvGraphicFramePr>
        <p:xfrm>
          <a:off x="299804" y="1975225"/>
          <a:ext cx="6354941" cy="883616"/>
        </p:xfrm>
        <a:graphic>
          <a:graphicData uri="http://schemas.openxmlformats.org/drawingml/2006/table">
            <a:tbl>
              <a:tblPr firstRow="1" firstCol="1" bandRow="1">
                <a:tableStyleId>{5C22544A-7EE6-4342-B048-85BDC9FD1C3A}</a:tableStyleId>
              </a:tblPr>
              <a:tblGrid>
                <a:gridCol w="6354941">
                  <a:extLst>
                    <a:ext uri="{9D8B030D-6E8A-4147-A177-3AD203B41FA5}">
                      <a16:colId xmlns:a16="http://schemas.microsoft.com/office/drawing/2014/main" val="178970896"/>
                    </a:ext>
                  </a:extLst>
                </a:gridCol>
              </a:tblGrid>
              <a:tr h="188557">
                <a:tc>
                  <a:txBody>
                    <a:bodyPr/>
                    <a:lstStyle/>
                    <a:p>
                      <a:pPr>
                        <a:lnSpc>
                          <a:spcPct val="107000"/>
                        </a:lnSpc>
                        <a:spcAft>
                          <a:spcPts val="0"/>
                        </a:spcAft>
                      </a:pPr>
                      <a:r>
                        <a:rPr lang="en-GB" sz="1000" dirty="0">
                          <a:effectLst/>
                        </a:rPr>
                        <a:t>Nicotine EC compared to non-nicotine EC for smoking cessation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84765383"/>
                  </a:ext>
                </a:extLst>
              </a:tr>
              <a:tr h="695059">
                <a:tc>
                  <a:txBody>
                    <a:bodyPr/>
                    <a:lstStyle/>
                    <a:p>
                      <a:pPr>
                        <a:lnSpc>
                          <a:spcPct val="107000"/>
                        </a:lnSpc>
                        <a:spcAft>
                          <a:spcPts val="0"/>
                        </a:spcAft>
                      </a:pPr>
                      <a:r>
                        <a:rPr lang="en-GB" sz="900" dirty="0">
                          <a:effectLst/>
                        </a:rPr>
                        <a:t>Patient or population: People who smoke cigarettes</a:t>
                      </a:r>
                      <a:br>
                        <a:rPr lang="en-GB" sz="900" dirty="0">
                          <a:effectLst/>
                        </a:rPr>
                      </a:br>
                      <a:r>
                        <a:rPr lang="en-GB" sz="900" dirty="0">
                          <a:effectLst/>
                        </a:rPr>
                        <a:t>Setting: Canada, Italy, New Zealand, UK, USA</a:t>
                      </a:r>
                      <a:br>
                        <a:rPr lang="en-GB" sz="900" dirty="0">
                          <a:effectLst/>
                        </a:rPr>
                      </a:br>
                      <a:r>
                        <a:rPr lang="en-GB" sz="900" dirty="0">
                          <a:effectLst/>
                        </a:rPr>
                        <a:t>Intervention: Nicotine EC</a:t>
                      </a:r>
                      <a:br>
                        <a:rPr lang="en-GB" sz="900" dirty="0">
                          <a:effectLst/>
                        </a:rPr>
                      </a:br>
                      <a:r>
                        <a:rPr lang="en-GB" sz="900" dirty="0">
                          <a:effectLst/>
                        </a:rPr>
                        <a:t>Comparison: Non-nicotine EC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308382919"/>
                  </a:ext>
                </a:extLst>
              </a:tr>
            </a:tbl>
          </a:graphicData>
        </a:graphic>
      </p:graphicFrame>
      <p:sp>
        <p:nvSpPr>
          <p:cNvPr id="17" name="Rectangle 16"/>
          <p:cNvSpPr/>
          <p:nvPr/>
        </p:nvSpPr>
        <p:spPr>
          <a:xfrm>
            <a:off x="300543" y="6543897"/>
            <a:ext cx="6441184" cy="724320"/>
          </a:xfrm>
          <a:prstGeom prst="rect">
            <a:avLst/>
          </a:prstGeom>
        </p:spPr>
        <p:txBody>
          <a:bodyPr wrap="square">
            <a:spAutoFit/>
          </a:bodyPr>
          <a:lstStyle/>
          <a:p>
            <a:r>
              <a:rPr lang="en-GB" sz="800" dirty="0">
                <a:latin typeface="Arial" panose="020B0604020202020204" pitchFamily="34" charset="0"/>
                <a:ea typeface="Times New Roman" panose="02020603050405020304" pitchFamily="18" charset="0"/>
              </a:rPr>
              <a:t>*</a:t>
            </a:r>
            <a:r>
              <a:rPr lang="en-GB" sz="800" b="1" dirty="0">
                <a:latin typeface="Arial" panose="020B0604020202020204" pitchFamily="34" charset="0"/>
                <a:ea typeface="Times New Roman" panose="02020603050405020304" pitchFamily="18" charset="0"/>
              </a:rPr>
              <a:t>The risk in the intervention group</a:t>
            </a:r>
            <a:r>
              <a:rPr lang="en-GB" sz="800" dirty="0">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latin typeface="Arial" panose="020B0604020202020204" pitchFamily="34" charset="0"/>
                <a:ea typeface="Times New Roman" panose="02020603050405020304" pitchFamily="18" charset="0"/>
              </a:rPr>
              <a:t>relative effect</a:t>
            </a:r>
            <a:r>
              <a:rPr lang="en-GB" sz="800" dirty="0">
                <a:latin typeface="Arial" panose="020B0604020202020204" pitchFamily="34" charset="0"/>
                <a:ea typeface="Times New Roman" panose="02020603050405020304" pitchFamily="18" charset="0"/>
              </a:rPr>
              <a:t> of the intervention (and its 95% CI). For cessation, the assumed risk in the control group is based on receipt of moderate-intensity behavioural stop-smoking support. The assumed risk for adverse events and serious adverse events is a weighted mean average of quit rates across control groups in contributing studies</a:t>
            </a:r>
            <a:r>
              <a:rPr lang="en-GB" sz="800" dirty="0" smtClean="0">
                <a:latin typeface="Arial" panose="020B0604020202020204" pitchFamily="34" charset="0"/>
                <a:ea typeface="Times New Roman" panose="02020603050405020304" pitchFamily="18" charset="0"/>
              </a:rPr>
              <a:t>.</a:t>
            </a:r>
            <a:r>
              <a:rPr lang="en-GB" sz="800" dirty="0">
                <a:latin typeface="Arial" panose="020B0604020202020204" pitchFamily="34" charset="0"/>
                <a:ea typeface="Times New Roman" panose="02020603050405020304" pitchFamily="18" charset="0"/>
              </a:rPr>
              <a:t/>
            </a:r>
            <a:br>
              <a:rPr lang="en-GB" sz="800" dirty="0">
                <a:latin typeface="Arial" panose="020B0604020202020204" pitchFamily="34" charset="0"/>
                <a:ea typeface="Times New Roman" panose="02020603050405020304" pitchFamily="18" charset="0"/>
              </a:rPr>
            </a:br>
            <a:r>
              <a:rPr lang="en-GB" sz="800" b="1" dirty="0">
                <a:latin typeface="Arial" panose="020B0604020202020204" pitchFamily="34" charset="0"/>
                <a:ea typeface="Times New Roman" panose="02020603050405020304" pitchFamily="18" charset="0"/>
              </a:rPr>
              <a:t>CI:</a:t>
            </a:r>
            <a:r>
              <a:rPr lang="en-GB" sz="800" dirty="0">
                <a:latin typeface="Arial" panose="020B0604020202020204" pitchFamily="34" charset="0"/>
                <a:ea typeface="Times New Roman" panose="02020603050405020304" pitchFamily="18" charset="0"/>
              </a:rPr>
              <a:t> Confidence interval; </a:t>
            </a:r>
            <a:r>
              <a:rPr lang="en-GB" sz="800" b="1" dirty="0">
                <a:latin typeface="Arial" panose="020B0604020202020204" pitchFamily="34" charset="0"/>
                <a:ea typeface="Times New Roman" panose="02020603050405020304" pitchFamily="18" charset="0"/>
              </a:rPr>
              <a:t>RCT:</a:t>
            </a:r>
            <a:r>
              <a:rPr lang="en-GB" sz="800" dirty="0">
                <a:latin typeface="Arial" panose="020B0604020202020204" pitchFamily="34" charset="0"/>
                <a:ea typeface="Times New Roman" panose="02020603050405020304" pitchFamily="18" charset="0"/>
              </a:rPr>
              <a:t> randomised controlled trial; </a:t>
            </a:r>
            <a:r>
              <a:rPr lang="en-GB" sz="800" b="1" dirty="0">
                <a:latin typeface="Arial" panose="020B0604020202020204" pitchFamily="34" charset="0"/>
                <a:ea typeface="Times New Roman" panose="02020603050405020304" pitchFamily="18" charset="0"/>
              </a:rPr>
              <a:t>RR:</a:t>
            </a:r>
            <a:r>
              <a:rPr lang="en-GB" sz="800" dirty="0">
                <a:latin typeface="Arial" panose="020B0604020202020204" pitchFamily="34" charset="0"/>
                <a:ea typeface="Times New Roman" panose="02020603050405020304" pitchFamily="18" charset="0"/>
              </a:rPr>
              <a:t> Risk ratio</a:t>
            </a:r>
            <a:endParaRPr lang="en-GB" sz="800" dirty="0"/>
          </a:p>
        </p:txBody>
      </p:sp>
      <p:graphicFrame>
        <p:nvGraphicFramePr>
          <p:cNvPr id="22" name="Table 21"/>
          <p:cNvGraphicFramePr>
            <a:graphicFrameLocks noGrp="1"/>
          </p:cNvGraphicFramePr>
          <p:nvPr>
            <p:extLst>
              <p:ext uri="{D42A27DB-BD31-4B8C-83A1-F6EECF244321}">
                <p14:modId xmlns:p14="http://schemas.microsoft.com/office/powerpoint/2010/main" val="711343091"/>
              </p:ext>
            </p:extLst>
          </p:nvPr>
        </p:nvGraphicFramePr>
        <p:xfrm>
          <a:off x="299804" y="2882780"/>
          <a:ext cx="6349945" cy="3573546"/>
        </p:xfrm>
        <a:graphic>
          <a:graphicData uri="http://schemas.openxmlformats.org/drawingml/2006/table">
            <a:tbl>
              <a:tblPr firstRow="1" firstCol="1" bandRow="1">
                <a:tableStyleId>{5C22544A-7EE6-4342-B048-85BDC9FD1C3A}</a:tableStyleId>
              </a:tblPr>
              <a:tblGrid>
                <a:gridCol w="1409935">
                  <a:extLst>
                    <a:ext uri="{9D8B030D-6E8A-4147-A177-3AD203B41FA5}">
                      <a16:colId xmlns:a16="http://schemas.microsoft.com/office/drawing/2014/main" val="2332063451"/>
                    </a:ext>
                  </a:extLst>
                </a:gridCol>
                <a:gridCol w="933340">
                  <a:extLst>
                    <a:ext uri="{9D8B030D-6E8A-4147-A177-3AD203B41FA5}">
                      <a16:colId xmlns:a16="http://schemas.microsoft.com/office/drawing/2014/main" val="964109046"/>
                    </a:ext>
                  </a:extLst>
                </a:gridCol>
                <a:gridCol w="987840">
                  <a:extLst>
                    <a:ext uri="{9D8B030D-6E8A-4147-A177-3AD203B41FA5}">
                      <a16:colId xmlns:a16="http://schemas.microsoft.com/office/drawing/2014/main" val="3635136213"/>
                    </a:ext>
                  </a:extLst>
                </a:gridCol>
                <a:gridCol w="953779">
                  <a:extLst>
                    <a:ext uri="{9D8B030D-6E8A-4147-A177-3AD203B41FA5}">
                      <a16:colId xmlns:a16="http://schemas.microsoft.com/office/drawing/2014/main" val="183192819"/>
                    </a:ext>
                  </a:extLst>
                </a:gridCol>
                <a:gridCol w="1006726">
                  <a:extLst>
                    <a:ext uri="{9D8B030D-6E8A-4147-A177-3AD203B41FA5}">
                      <a16:colId xmlns:a16="http://schemas.microsoft.com/office/drawing/2014/main" val="1211186267"/>
                    </a:ext>
                  </a:extLst>
                </a:gridCol>
                <a:gridCol w="1058325">
                  <a:extLst>
                    <a:ext uri="{9D8B030D-6E8A-4147-A177-3AD203B41FA5}">
                      <a16:colId xmlns:a16="http://schemas.microsoft.com/office/drawing/2014/main" val="4262391608"/>
                    </a:ext>
                  </a:extLst>
                </a:gridCol>
              </a:tblGrid>
              <a:tr h="324807">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91177202"/>
                  </a:ext>
                </a:extLst>
              </a:tr>
              <a:tr h="467593">
                <a:tc vMerge="1">
                  <a:txBody>
                    <a:bodyPr/>
                    <a:lstStyle/>
                    <a:p>
                      <a:endParaRPr lang="en-GB"/>
                    </a:p>
                  </a:txBody>
                  <a:tcPr/>
                </a:tc>
                <a:tc>
                  <a:txBody>
                    <a:bodyPr/>
                    <a:lstStyle/>
                    <a:p>
                      <a:pPr>
                        <a:lnSpc>
                          <a:spcPct val="107000"/>
                        </a:lnSpc>
                        <a:spcAft>
                          <a:spcPts val="600"/>
                        </a:spcAft>
                      </a:pPr>
                      <a:r>
                        <a:rPr lang="en-GB" sz="1000" dirty="0">
                          <a:effectLst/>
                        </a:rPr>
                        <a:t>Risk with non-nicotine EC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600"/>
                        </a:spcAft>
                      </a:pPr>
                      <a:r>
                        <a:rPr lang="en-GB" sz="1000" dirty="0">
                          <a:effectLst/>
                        </a:rPr>
                        <a:t>Risk with Nicotine EC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873126624"/>
                  </a:ext>
                </a:extLst>
              </a:tr>
              <a:tr h="178431">
                <a:tc rowSpan="2">
                  <a:txBody>
                    <a:bodyPr/>
                    <a:lstStyle/>
                    <a:p>
                      <a:pPr>
                        <a:lnSpc>
                          <a:spcPct val="107000"/>
                        </a:lnSpc>
                        <a:spcAft>
                          <a:spcPts val="0"/>
                        </a:spcAft>
                      </a:pPr>
                      <a:r>
                        <a:rPr lang="en-GB" sz="900" dirty="0">
                          <a:effectLst/>
                        </a:rPr>
                        <a:t>Smoking cessation at 6-12 months</a:t>
                      </a:r>
                    </a:p>
                    <a:p>
                      <a:pPr>
                        <a:lnSpc>
                          <a:spcPct val="107000"/>
                        </a:lnSpc>
                        <a:spcAft>
                          <a:spcPts val="0"/>
                        </a:spcAft>
                      </a:pPr>
                      <a:r>
                        <a:rPr lang="en-GB" sz="900" dirty="0">
                          <a:effectLst/>
                        </a:rPr>
                        <a:t>Assessed with biochemical validation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107000"/>
                        </a:lnSpc>
                        <a:spcAft>
                          <a:spcPts val="0"/>
                        </a:spcAft>
                      </a:pPr>
                      <a:r>
                        <a:rPr lang="en-GB" sz="1000" dirty="0">
                          <a:effectLst/>
                        </a:rPr>
                        <a:t>Study population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RR </a:t>
                      </a:r>
                      <a:r>
                        <a:rPr lang="en-GB" sz="1000" dirty="0" smtClean="0">
                          <a:solidFill>
                            <a:schemeClr val="tx1"/>
                          </a:solidFill>
                          <a:effectLst/>
                        </a:rPr>
                        <a:t>1.94</a:t>
                      </a:r>
                      <a:r>
                        <a:rPr lang="en-GB" sz="1000" dirty="0">
                          <a:solidFill>
                            <a:schemeClr val="tx1"/>
                          </a:solidFill>
                          <a:effectLst/>
                        </a:rPr>
                        <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1.21 </a:t>
                      </a:r>
                      <a:r>
                        <a:rPr lang="en-GB" sz="1000" dirty="0">
                          <a:solidFill>
                            <a:schemeClr val="tx1"/>
                          </a:solidFill>
                          <a:effectLst/>
                        </a:rPr>
                        <a:t>to </a:t>
                      </a:r>
                      <a:r>
                        <a:rPr lang="en-GB" sz="1000" dirty="0" smtClean="0">
                          <a:solidFill>
                            <a:schemeClr val="tx1"/>
                          </a:solidFill>
                          <a:effectLst/>
                        </a:rPr>
                        <a:t>3.13)</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dirty="0" smtClean="0">
                          <a:solidFill>
                            <a:schemeClr val="tx1"/>
                          </a:solidFill>
                          <a:effectLst/>
                        </a:rPr>
                        <a:t>1447</a:t>
                      </a:r>
                      <a:r>
                        <a:rPr lang="en-GB" sz="1000" dirty="0">
                          <a:solidFill>
                            <a:schemeClr val="tx1"/>
                          </a:solidFill>
                          <a:effectLst/>
                        </a:rPr>
                        <a:t/>
                      </a:r>
                      <a:br>
                        <a:rPr lang="en-GB" sz="1000" dirty="0">
                          <a:solidFill>
                            <a:schemeClr val="tx1"/>
                          </a:solidFill>
                          <a:effectLst/>
                        </a:rPr>
                      </a:br>
                      <a:r>
                        <a:rPr lang="en-GB" sz="1000" dirty="0" smtClean="0">
                          <a:solidFill>
                            <a:schemeClr val="tx1"/>
                          </a:solidFill>
                          <a:effectLst/>
                        </a:rPr>
                        <a:t>(5 </a:t>
                      </a:r>
                      <a:r>
                        <a:rPr lang="en-GB" sz="1000" dirty="0">
                          <a:solidFill>
                            <a:schemeClr val="tx1"/>
                          </a:solidFill>
                          <a:effectLst/>
                        </a:rPr>
                        <a:t>RCTs)</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a:effectLst/>
                        </a:rPr>
                        <a:t>⊕⊕⊕⊝</a:t>
                      </a:r>
                      <a:br>
                        <a:rPr lang="en-GB" sz="1000">
                          <a:effectLst/>
                        </a:rPr>
                      </a:br>
                      <a:r>
                        <a:rPr lang="en-GB" sz="1000">
                          <a:effectLst/>
                        </a:rPr>
                        <a:t>MODERATE</a:t>
                      </a:r>
                      <a:r>
                        <a:rPr lang="en-GB" sz="1000" baseline="30000">
                          <a:effectLst/>
                        </a:rPr>
                        <a:t>a,b</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2776330"/>
                  </a:ext>
                </a:extLst>
              </a:tr>
              <a:tr h="774903">
                <a:tc vMerge="1">
                  <a:txBody>
                    <a:bodyPr/>
                    <a:lstStyle/>
                    <a:p>
                      <a:endParaRPr lang="en-GB"/>
                    </a:p>
                  </a:txBody>
                  <a:tcPr/>
                </a:tc>
                <a:tc>
                  <a:txBody>
                    <a:bodyPr/>
                    <a:lstStyle/>
                    <a:p>
                      <a:pPr>
                        <a:lnSpc>
                          <a:spcPct val="107000"/>
                        </a:lnSpc>
                        <a:spcAft>
                          <a:spcPts val="0"/>
                        </a:spcAft>
                      </a:pPr>
                      <a:r>
                        <a:rPr lang="en-GB" sz="1000" dirty="0">
                          <a:effectLst/>
                        </a:rPr>
                        <a:t>7</a:t>
                      </a:r>
                      <a:r>
                        <a:rPr lang="en-GB" sz="1000" dirty="0" smtClean="0">
                          <a:effectLst/>
                        </a:rPr>
                        <a:t> </a:t>
                      </a:r>
                      <a:r>
                        <a:rPr lang="en-GB" sz="1000" dirty="0">
                          <a:effectLst/>
                        </a:rPr>
                        <a:t>per 100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00" dirty="0" smtClean="0">
                          <a:effectLst/>
                        </a:rPr>
                        <a:t>14 </a:t>
                      </a:r>
                      <a:r>
                        <a:rPr lang="en-GB" sz="1000" dirty="0">
                          <a:effectLst/>
                        </a:rPr>
                        <a:t>per 100</a:t>
                      </a:r>
                      <a:br>
                        <a:rPr lang="en-GB" sz="1000" dirty="0">
                          <a:effectLst/>
                        </a:rPr>
                      </a:br>
                      <a:r>
                        <a:rPr lang="en-GB" sz="1000" dirty="0" smtClean="0">
                          <a:effectLst/>
                        </a:rPr>
                        <a:t>(9 </a:t>
                      </a:r>
                      <a:r>
                        <a:rPr lang="en-GB" sz="1000" dirty="0">
                          <a:effectLst/>
                        </a:rPr>
                        <a:t>to </a:t>
                      </a:r>
                      <a:r>
                        <a:rPr lang="en-GB" sz="1000" dirty="0" smtClean="0">
                          <a:effectLst/>
                        </a:rPr>
                        <a:t>23)</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86762912"/>
                  </a:ext>
                </a:extLst>
              </a:tr>
              <a:tr h="178431">
                <a:tc rowSpan="2">
                  <a:txBody>
                    <a:bodyPr/>
                    <a:lstStyle/>
                    <a:p>
                      <a:pPr>
                        <a:lnSpc>
                          <a:spcPct val="107000"/>
                        </a:lnSpc>
                        <a:spcAft>
                          <a:spcPts val="0"/>
                        </a:spcAft>
                      </a:pPr>
                      <a:r>
                        <a:rPr lang="en-GB" sz="900" dirty="0">
                          <a:effectLst/>
                        </a:rPr>
                        <a:t>Adverse events at 1 week to 6 months</a:t>
                      </a:r>
                    </a:p>
                    <a:p>
                      <a:pPr>
                        <a:lnSpc>
                          <a:spcPct val="107000"/>
                        </a:lnSpc>
                        <a:spcAft>
                          <a:spcPts val="0"/>
                        </a:spcAft>
                      </a:pPr>
                      <a:r>
                        <a:rPr lang="en-GB" sz="900" dirty="0">
                          <a:effectLst/>
                        </a:rPr>
                        <a:t>Assessed via self-report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107000"/>
                        </a:lnSpc>
                        <a:spcAft>
                          <a:spcPts val="0"/>
                        </a:spcAft>
                      </a:pPr>
                      <a:r>
                        <a:rPr lang="en-GB" sz="1000" dirty="0">
                          <a:effectLst/>
                        </a:rPr>
                        <a:t>Study population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RR </a:t>
                      </a:r>
                      <a:r>
                        <a:rPr lang="en-GB" sz="1000" dirty="0" smtClean="0">
                          <a:solidFill>
                            <a:schemeClr val="tx1"/>
                          </a:solidFill>
                          <a:effectLst/>
                        </a:rPr>
                        <a:t>1.01</a:t>
                      </a:r>
                      <a:r>
                        <a:rPr lang="en-GB" sz="1000" dirty="0">
                          <a:solidFill>
                            <a:schemeClr val="tx1"/>
                          </a:solidFill>
                          <a:effectLst/>
                        </a:rPr>
                        <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0.91 </a:t>
                      </a:r>
                      <a:r>
                        <a:rPr lang="en-GB" sz="1000" dirty="0">
                          <a:solidFill>
                            <a:schemeClr val="tx1"/>
                          </a:solidFill>
                          <a:effectLst/>
                        </a:rPr>
                        <a:t>to </a:t>
                      </a:r>
                      <a:r>
                        <a:rPr lang="en-GB" sz="1000" dirty="0" smtClean="0">
                          <a:solidFill>
                            <a:schemeClr val="tx1"/>
                          </a:solidFill>
                          <a:effectLst/>
                        </a:rPr>
                        <a:t>1.11)</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dirty="0" smtClean="0">
                          <a:solidFill>
                            <a:schemeClr val="tx1"/>
                          </a:solidFill>
                          <a:effectLst/>
                        </a:rPr>
                        <a:t>601</a:t>
                      </a:r>
                      <a:r>
                        <a:rPr lang="en-GB" sz="1000" dirty="0">
                          <a:solidFill>
                            <a:schemeClr val="tx1"/>
                          </a:solidFill>
                          <a:effectLst/>
                        </a:rPr>
                        <a:t/>
                      </a:r>
                      <a:br>
                        <a:rPr lang="en-GB" sz="1000" dirty="0">
                          <a:solidFill>
                            <a:schemeClr val="tx1"/>
                          </a:solidFill>
                          <a:effectLst/>
                        </a:rPr>
                      </a:br>
                      <a:r>
                        <a:rPr lang="en-GB" sz="1000" dirty="0" smtClean="0">
                          <a:solidFill>
                            <a:schemeClr val="tx1"/>
                          </a:solidFill>
                          <a:effectLst/>
                        </a:rPr>
                        <a:t>(3 </a:t>
                      </a:r>
                      <a:r>
                        <a:rPr lang="en-GB" sz="1000" dirty="0">
                          <a:solidFill>
                            <a:schemeClr val="tx1"/>
                          </a:solidFill>
                          <a:effectLst/>
                        </a:rPr>
                        <a:t>RCTs)</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dirty="0">
                          <a:effectLst/>
                        </a:rPr>
                        <a:t>⊕⊕⊝⊝</a:t>
                      </a:r>
                      <a:br>
                        <a:rPr lang="en-GB" sz="1000" dirty="0">
                          <a:effectLst/>
                        </a:rPr>
                      </a:br>
                      <a:r>
                        <a:rPr lang="en-GB" sz="1000" dirty="0" err="1" smtClean="0">
                          <a:effectLst/>
                        </a:rPr>
                        <a:t>MODERATE</a:t>
                      </a:r>
                      <a:r>
                        <a:rPr lang="en-GB" sz="1000" baseline="30000" dirty="0" err="1" smtClean="0">
                          <a:effectLst/>
                        </a:rPr>
                        <a:t>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5762350"/>
                  </a:ext>
                </a:extLst>
              </a:tr>
              <a:tr h="619923">
                <a:tc vMerge="1">
                  <a:txBody>
                    <a:bodyPr/>
                    <a:lstStyle/>
                    <a:p>
                      <a:endParaRPr lang="en-GB"/>
                    </a:p>
                  </a:txBody>
                  <a:tcPr/>
                </a:tc>
                <a:tc>
                  <a:txBody>
                    <a:bodyPr/>
                    <a:lstStyle/>
                    <a:p>
                      <a:pPr>
                        <a:lnSpc>
                          <a:spcPct val="107000"/>
                        </a:lnSpc>
                        <a:spcAft>
                          <a:spcPts val="0"/>
                        </a:spcAft>
                      </a:pPr>
                      <a:r>
                        <a:rPr lang="en-GB" sz="1000" dirty="0">
                          <a:effectLst/>
                        </a:rPr>
                        <a:t>35 per 100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00" dirty="0">
                          <a:effectLst/>
                        </a:rPr>
                        <a:t>35 per 100</a:t>
                      </a:r>
                      <a:br>
                        <a:rPr lang="en-GB" sz="1000" dirty="0">
                          <a:effectLst/>
                        </a:rPr>
                      </a:br>
                      <a:r>
                        <a:rPr lang="en-GB" sz="1000" dirty="0" smtClean="0">
                          <a:solidFill>
                            <a:schemeClr val="tx1"/>
                          </a:solidFill>
                          <a:effectLst/>
                        </a:rPr>
                        <a:t>(31 </a:t>
                      </a:r>
                      <a:r>
                        <a:rPr lang="en-GB" sz="1000" dirty="0">
                          <a:solidFill>
                            <a:schemeClr val="tx1"/>
                          </a:solidFill>
                          <a:effectLst/>
                        </a:rPr>
                        <a:t>to </a:t>
                      </a:r>
                      <a:r>
                        <a:rPr lang="en-GB" sz="1000" dirty="0" smtClean="0">
                          <a:solidFill>
                            <a:schemeClr val="tx1"/>
                          </a:solidFill>
                          <a:effectLst/>
                        </a:rPr>
                        <a:t>38)</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558283972"/>
                  </a:ext>
                </a:extLst>
              </a:tr>
              <a:tr h="178431">
                <a:tc rowSpan="2">
                  <a:txBody>
                    <a:bodyPr/>
                    <a:lstStyle/>
                    <a:p>
                      <a:pPr>
                        <a:lnSpc>
                          <a:spcPct val="107000"/>
                        </a:lnSpc>
                        <a:spcAft>
                          <a:spcPts val="0"/>
                        </a:spcAft>
                      </a:pPr>
                      <a:r>
                        <a:rPr lang="en-GB" sz="900" dirty="0">
                          <a:effectLst/>
                        </a:rPr>
                        <a:t>Serious adverse events at 1 week to 1 year</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107000"/>
                        </a:lnSpc>
                        <a:spcAft>
                          <a:spcPts val="0"/>
                        </a:spcAft>
                      </a:pPr>
                      <a:r>
                        <a:rPr lang="en-GB" sz="1000" dirty="0">
                          <a:effectLst/>
                        </a:rPr>
                        <a:t>Study population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RR </a:t>
                      </a:r>
                      <a:r>
                        <a:rPr lang="en-GB" sz="1000" dirty="0" smtClean="0">
                          <a:solidFill>
                            <a:schemeClr val="tx1"/>
                          </a:solidFill>
                          <a:effectLst/>
                        </a:rPr>
                        <a:t>1.06</a:t>
                      </a:r>
                      <a:r>
                        <a:rPr lang="en-GB" sz="1000" dirty="0">
                          <a:solidFill>
                            <a:schemeClr val="tx1"/>
                          </a:solidFill>
                          <a:effectLst/>
                        </a:rPr>
                        <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0.52 to</a:t>
                      </a:r>
                      <a:r>
                        <a:rPr lang="en-GB" sz="1000" baseline="0" dirty="0" smtClean="0">
                          <a:solidFill>
                            <a:schemeClr val="tx1"/>
                          </a:solidFill>
                          <a:effectLst/>
                        </a:rPr>
                        <a:t> 1.72</a:t>
                      </a:r>
                      <a:r>
                        <a:rPr lang="en-GB" sz="1000" dirty="0" smtClean="0">
                          <a:solidFill>
                            <a:schemeClr val="tx1"/>
                          </a:solidFill>
                          <a:effectLst/>
                        </a:rPr>
                        <a:t>)</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dirty="0" smtClean="0">
                          <a:effectLst/>
                        </a:rPr>
                        <a:t>792</a:t>
                      </a:r>
                      <a:r>
                        <a:rPr lang="en-GB" sz="1000" dirty="0">
                          <a:effectLst/>
                        </a:rPr>
                        <a:t/>
                      </a:r>
                      <a:br>
                        <a:rPr lang="en-GB" sz="1000" dirty="0">
                          <a:effectLst/>
                        </a:rPr>
                      </a:br>
                      <a:r>
                        <a:rPr lang="en-GB" sz="1000" dirty="0" smtClean="0">
                          <a:effectLst/>
                        </a:rPr>
                        <a:t>(6 </a:t>
                      </a:r>
                      <a:r>
                        <a:rPr lang="en-GB" sz="1000" dirty="0">
                          <a:effectLst/>
                        </a:rPr>
                        <a:t>RCTs)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dirty="0">
                          <a:effectLst/>
                        </a:rPr>
                        <a:t>⊕⊕⊝⊝</a:t>
                      </a:r>
                      <a:br>
                        <a:rPr lang="en-GB" sz="1000" dirty="0">
                          <a:effectLst/>
                        </a:rPr>
                      </a:br>
                      <a:r>
                        <a:rPr lang="en-GB" sz="1000" dirty="0" err="1" smtClean="0">
                          <a:effectLst/>
                        </a:rPr>
                        <a:t>LOW</a:t>
                      </a:r>
                      <a:r>
                        <a:rPr lang="en-GB" sz="1000" baseline="30000" dirty="0" err="1">
                          <a:effectLst/>
                        </a:rPr>
                        <a:t>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6413239"/>
                  </a:ext>
                </a:extLst>
              </a:tr>
              <a:tr h="850256">
                <a:tc vMerge="1">
                  <a:txBody>
                    <a:bodyPr/>
                    <a:lstStyle/>
                    <a:p>
                      <a:endParaRPr lang="en-GB"/>
                    </a:p>
                  </a:txBody>
                  <a:tcPr/>
                </a:tc>
                <a:tc>
                  <a:txBody>
                    <a:bodyPr/>
                    <a:lstStyle/>
                    <a:p>
                      <a:pPr>
                        <a:lnSpc>
                          <a:spcPct val="107000"/>
                        </a:lnSpc>
                        <a:spcAft>
                          <a:spcPts val="0"/>
                        </a:spcAft>
                      </a:pPr>
                      <a:r>
                        <a:rPr lang="en-GB" sz="1000" dirty="0">
                          <a:effectLst/>
                        </a:rPr>
                        <a:t>2 per 100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00" dirty="0">
                          <a:solidFill>
                            <a:schemeClr val="tx1"/>
                          </a:solidFill>
                          <a:effectLst/>
                        </a:rPr>
                        <a:t>2</a:t>
                      </a:r>
                      <a:r>
                        <a:rPr lang="en-GB" sz="1000" dirty="0" smtClean="0">
                          <a:solidFill>
                            <a:schemeClr val="tx1"/>
                          </a:solidFill>
                          <a:effectLst/>
                        </a:rPr>
                        <a:t> </a:t>
                      </a:r>
                      <a:r>
                        <a:rPr lang="en-GB" sz="1000" dirty="0">
                          <a:solidFill>
                            <a:schemeClr val="tx1"/>
                          </a:solidFill>
                          <a:effectLst/>
                        </a:rPr>
                        <a:t>per 100</a:t>
                      </a:r>
                      <a:br>
                        <a:rPr lang="en-GB" sz="1000" dirty="0">
                          <a:solidFill>
                            <a:schemeClr val="tx1"/>
                          </a:solidFill>
                          <a:effectLst/>
                        </a:rPr>
                      </a:br>
                      <a:r>
                        <a:rPr lang="en-GB" sz="1000" dirty="0" smtClean="0">
                          <a:solidFill>
                            <a:schemeClr val="tx1"/>
                          </a:solidFill>
                          <a:effectLst/>
                        </a:rPr>
                        <a:t>(1 </a:t>
                      </a:r>
                      <a:r>
                        <a:rPr lang="en-GB" sz="1000" dirty="0">
                          <a:solidFill>
                            <a:schemeClr val="tx1"/>
                          </a:solidFill>
                          <a:effectLst/>
                        </a:rPr>
                        <a:t>to </a:t>
                      </a:r>
                      <a:r>
                        <a:rPr lang="en-GB" sz="1000" dirty="0" smtClean="0">
                          <a:solidFill>
                            <a:schemeClr val="tx1"/>
                          </a:solidFill>
                          <a:effectLst/>
                        </a:rPr>
                        <a:t>3)</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502089178"/>
                  </a:ext>
                </a:extLst>
              </a:tr>
            </a:tbl>
          </a:graphicData>
        </a:graphic>
      </p:graphicFrame>
      <p:sp>
        <p:nvSpPr>
          <p:cNvPr id="3" name="TextBox 2"/>
          <p:cNvSpPr txBox="1"/>
          <p:nvPr/>
        </p:nvSpPr>
        <p:spPr>
          <a:xfrm>
            <a:off x="299804" y="7268217"/>
            <a:ext cx="6354941" cy="954107"/>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a) Not </a:t>
            </a:r>
            <a:r>
              <a:rPr lang="en-GB" sz="800" dirty="0">
                <a:latin typeface="Arial" panose="020B0604020202020204" pitchFamily="34" charset="0"/>
                <a:cs typeface="Arial" panose="020B0604020202020204" pitchFamily="34" charset="0"/>
              </a:rPr>
              <a:t>downgraded for risk of bias. One of four studies considered high risk of </a:t>
            </a:r>
            <a:r>
              <a:rPr lang="en-GB" sz="800" dirty="0" smtClean="0">
                <a:latin typeface="Arial" panose="020B0604020202020204" pitchFamily="34" charset="0"/>
                <a:cs typeface="Arial" panose="020B0604020202020204" pitchFamily="34" charset="0"/>
              </a:rPr>
              <a:t>bias; removing </a:t>
            </a:r>
            <a:r>
              <a:rPr lang="en-GB" sz="800" dirty="0">
                <a:latin typeface="Arial" panose="020B0604020202020204" pitchFamily="34" charset="0"/>
                <a:cs typeface="Arial" panose="020B0604020202020204" pitchFamily="34" charset="0"/>
              </a:rPr>
              <a:t>this </a:t>
            </a:r>
            <a:r>
              <a:rPr lang="en-GB" sz="800" dirty="0" smtClean="0">
                <a:latin typeface="Arial" panose="020B0604020202020204" pitchFamily="34" charset="0"/>
                <a:cs typeface="Arial" panose="020B0604020202020204" pitchFamily="34" charset="0"/>
              </a:rPr>
              <a:t>study increased </a:t>
            </a:r>
            <a:r>
              <a:rPr lang="en-GB" sz="800" dirty="0">
                <a:latin typeface="Arial" panose="020B0604020202020204" pitchFamily="34" charset="0"/>
                <a:cs typeface="Arial" panose="020B0604020202020204" pitchFamily="34" charset="0"/>
              </a:rPr>
              <a:t>the direction of the effect in favour of the intervention.</a:t>
            </a:r>
          </a:p>
          <a:p>
            <a:r>
              <a:rPr lang="en-GB" sz="800" dirty="0" smtClean="0">
                <a:latin typeface="Arial" panose="020B0604020202020204" pitchFamily="34" charset="0"/>
                <a:cs typeface="Arial" panose="020B0604020202020204" pitchFamily="34" charset="0"/>
              </a:rPr>
              <a:t>b) Downgraded </a:t>
            </a:r>
            <a:r>
              <a:rPr lang="en-GB" sz="800" dirty="0">
                <a:latin typeface="Arial" panose="020B0604020202020204" pitchFamily="34" charset="0"/>
                <a:cs typeface="Arial" panose="020B0604020202020204" pitchFamily="34" charset="0"/>
              </a:rPr>
              <a:t>one level due to imprecision; &lt; 300 events overall.</a:t>
            </a:r>
          </a:p>
          <a:p>
            <a:r>
              <a:rPr lang="en-GB" sz="800" dirty="0" smtClean="0">
                <a:latin typeface="Arial" panose="020B0604020202020204" pitchFamily="34" charset="0"/>
                <a:cs typeface="Arial" panose="020B0604020202020204" pitchFamily="34" charset="0"/>
              </a:rPr>
              <a:t>c) Downgraded </a:t>
            </a:r>
            <a:r>
              <a:rPr lang="en-GB" sz="800" dirty="0">
                <a:latin typeface="Arial" panose="020B0604020202020204" pitchFamily="34" charset="0"/>
                <a:cs typeface="Arial" panose="020B0604020202020204" pitchFamily="34" charset="0"/>
              </a:rPr>
              <a:t>one level due to imprecision: although confidence intervals are </a:t>
            </a:r>
            <a:r>
              <a:rPr lang="en-GB" sz="800" dirty="0" smtClean="0">
                <a:latin typeface="Arial" panose="020B0604020202020204" pitchFamily="34" charset="0"/>
                <a:cs typeface="Arial" panose="020B0604020202020204" pitchFamily="34" charset="0"/>
              </a:rPr>
              <a:t>narrow, only </a:t>
            </a:r>
            <a:r>
              <a:rPr lang="en-GB" sz="800" dirty="0">
                <a:latin typeface="Arial" panose="020B0604020202020204" pitchFamily="34" charset="0"/>
                <a:cs typeface="Arial" panose="020B0604020202020204" pitchFamily="34" charset="0"/>
              </a:rPr>
              <a:t>three </a:t>
            </a:r>
            <a:r>
              <a:rPr lang="en-GB" sz="800" dirty="0" smtClean="0">
                <a:latin typeface="Arial" panose="020B0604020202020204" pitchFamily="34" charset="0"/>
                <a:cs typeface="Arial" panose="020B0604020202020204" pitchFamily="34" charset="0"/>
              </a:rPr>
              <a:t>studies with </a:t>
            </a:r>
            <a:r>
              <a:rPr lang="en-GB" sz="800" dirty="0">
                <a:latin typeface="Arial" panose="020B0604020202020204" pitchFamily="34" charset="0"/>
                <a:cs typeface="Arial" panose="020B0604020202020204" pitchFamily="34" charset="0"/>
              </a:rPr>
              <a:t>601 participants contribute data.</a:t>
            </a:r>
          </a:p>
          <a:p>
            <a:r>
              <a:rPr lang="en-GB" sz="800" dirty="0" smtClean="0">
                <a:latin typeface="Arial" panose="020B0604020202020204" pitchFamily="34" charset="0"/>
                <a:cs typeface="Arial" panose="020B0604020202020204" pitchFamily="34" charset="0"/>
              </a:rPr>
              <a:t>d) Downgraded </a:t>
            </a:r>
            <a:r>
              <a:rPr lang="en-GB" sz="800" dirty="0">
                <a:latin typeface="Arial" panose="020B0604020202020204" pitchFamily="34" charset="0"/>
                <a:cs typeface="Arial" panose="020B0604020202020204" pitchFamily="34" charset="0"/>
              </a:rPr>
              <a:t>two levels due to imprecision: confidence intervals encompass </a:t>
            </a:r>
            <a:r>
              <a:rPr lang="en-GB" sz="800" dirty="0" smtClean="0">
                <a:latin typeface="Arial" panose="020B0604020202020204" pitchFamily="34" charset="0"/>
                <a:cs typeface="Arial" panose="020B0604020202020204" pitchFamily="34" charset="0"/>
              </a:rPr>
              <a:t>clinically-significant harm as </a:t>
            </a:r>
            <a:r>
              <a:rPr lang="en-GB" sz="800" dirty="0">
                <a:latin typeface="Arial" panose="020B0604020202020204" pitchFamily="34" charset="0"/>
                <a:cs typeface="Arial" panose="020B0604020202020204" pitchFamily="34" charset="0"/>
              </a:rPr>
              <a:t>well as clinically-significant benefit.</a:t>
            </a:r>
          </a:p>
        </p:txBody>
      </p:sp>
    </p:spTree>
    <p:extLst>
      <p:ext uri="{BB962C8B-B14F-4D97-AF65-F5344CB8AC3E}">
        <p14:creationId xmlns:p14="http://schemas.microsoft.com/office/powerpoint/2010/main" val="1221123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71023" y="1041113"/>
            <a:ext cx="6274695" cy="567291"/>
          </a:xfrm>
          <a:prstGeom prst="rect">
            <a:avLst/>
          </a:prstGeom>
        </p:spPr>
        <p:txBody>
          <a:bodyPr vert="horz" lIns="0" tIns="0" rIns="0" bIns="0" rtlCol="0" anchor="b" anchorCtr="0">
            <a:noAutofit/>
          </a:bodyPr>
          <a:lstStyle>
            <a:lvl1pPr algn="l" defTabSz="685784" rtl="0" eaLnBrk="1" latinLnBrk="0" hangingPunct="1">
              <a:spcBef>
                <a:spcPct val="0"/>
              </a:spcBef>
              <a:buNone/>
              <a:defRPr sz="2700" b="1" kern="1200" spc="-30" baseline="0">
                <a:solidFill>
                  <a:schemeClr val="bg2"/>
                </a:solidFill>
                <a:latin typeface="+mj-lt"/>
                <a:ea typeface="+mj-ea"/>
                <a:cs typeface="+mj-cs"/>
              </a:defRPr>
            </a:lvl1pPr>
          </a:lstStyle>
          <a:p>
            <a:pPr algn="ctr"/>
            <a:r>
              <a:rPr lang="en-GB" sz="1350" dirty="0" smtClean="0"/>
              <a:t>3. Summary of Findings: Nicotine EC compared to behavioural support </a:t>
            </a:r>
          </a:p>
          <a:p>
            <a:pPr algn="ctr"/>
            <a:r>
              <a:rPr lang="en-GB" sz="1350" dirty="0" smtClean="0"/>
              <a:t>for smoking cessation</a:t>
            </a:r>
            <a:endParaRPr lang="en-GB" sz="1350" dirty="0"/>
          </a:p>
        </p:txBody>
      </p:sp>
      <p:grpSp>
        <p:nvGrpSpPr>
          <p:cNvPr id="6" name="Group 5"/>
          <p:cNvGrpSpPr/>
          <p:nvPr/>
        </p:nvGrpSpPr>
        <p:grpSpPr>
          <a:xfrm>
            <a:off x="71023" y="375376"/>
            <a:ext cx="6733096" cy="613848"/>
            <a:chOff x="33044" y="365166"/>
            <a:chExt cx="6733096" cy="613848"/>
          </a:xfrm>
        </p:grpSpPr>
        <p:pic>
          <p:nvPicPr>
            <p:cNvPr id="7" name="Picture 6"/>
            <p:cNvPicPr>
              <a:picLocks noChangeAspect="1"/>
            </p:cNvPicPr>
            <p:nvPr/>
          </p:nvPicPr>
          <p:blipFill>
            <a:blip r:embed="rId2"/>
            <a:stretch>
              <a:fillRect/>
            </a:stretch>
          </p:blipFill>
          <p:spPr>
            <a:xfrm>
              <a:off x="33044" y="365166"/>
              <a:ext cx="580016" cy="594337"/>
            </a:xfrm>
            <a:prstGeom prst="rect">
              <a:avLst/>
            </a:prstGeom>
          </p:spPr>
        </p:pic>
        <p:pic>
          <p:nvPicPr>
            <p:cNvPr id="8" name="Picture 7"/>
            <p:cNvPicPr>
              <a:picLocks noChangeAspect="1"/>
            </p:cNvPicPr>
            <p:nvPr/>
          </p:nvPicPr>
          <p:blipFill>
            <a:blip r:embed="rId3"/>
            <a:stretch>
              <a:fillRect/>
            </a:stretch>
          </p:blipFill>
          <p:spPr>
            <a:xfrm>
              <a:off x="4090841" y="374696"/>
              <a:ext cx="1143614" cy="604318"/>
            </a:xfrm>
            <a:prstGeom prst="rect">
              <a:avLst/>
            </a:prstGeom>
          </p:spPr>
        </p:pic>
        <p:pic>
          <p:nvPicPr>
            <p:cNvPr id="9" name="Picture 8"/>
            <p:cNvPicPr>
              <a:picLocks noChangeAspect="1"/>
            </p:cNvPicPr>
            <p:nvPr/>
          </p:nvPicPr>
          <p:blipFill>
            <a:blip r:embed="rId4"/>
            <a:stretch>
              <a:fillRect/>
            </a:stretch>
          </p:blipFill>
          <p:spPr>
            <a:xfrm>
              <a:off x="6164466" y="365166"/>
              <a:ext cx="601674" cy="594337"/>
            </a:xfrm>
            <a:prstGeom prst="rect">
              <a:avLst/>
            </a:prstGeom>
          </p:spPr>
        </p:pic>
        <p:pic>
          <p:nvPicPr>
            <p:cNvPr id="10" name="Picture 9"/>
            <p:cNvPicPr>
              <a:picLocks noChangeAspect="1"/>
            </p:cNvPicPr>
            <p:nvPr/>
          </p:nvPicPr>
          <p:blipFill>
            <a:blip r:embed="rId5"/>
            <a:stretch>
              <a:fillRect/>
            </a:stretch>
          </p:blipFill>
          <p:spPr>
            <a:xfrm>
              <a:off x="5196206" y="417055"/>
              <a:ext cx="968260" cy="453553"/>
            </a:xfrm>
            <a:prstGeom prst="rect">
              <a:avLst/>
            </a:prstGeom>
          </p:spPr>
        </p:pic>
        <p:pic>
          <p:nvPicPr>
            <p:cNvPr id="11" name="Picture 10"/>
            <p:cNvPicPr>
              <a:picLocks noChangeAspect="1"/>
            </p:cNvPicPr>
            <p:nvPr/>
          </p:nvPicPr>
          <p:blipFill>
            <a:blip r:embed="rId6"/>
            <a:stretch>
              <a:fillRect/>
            </a:stretch>
          </p:blipFill>
          <p:spPr>
            <a:xfrm>
              <a:off x="2360014" y="517624"/>
              <a:ext cx="1730827" cy="306298"/>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graphicFrame>
        <p:nvGraphicFramePr>
          <p:cNvPr id="14" name="Table 13"/>
          <p:cNvGraphicFramePr>
            <a:graphicFrameLocks noGrp="1"/>
          </p:cNvGraphicFramePr>
          <p:nvPr>
            <p:extLst>
              <p:ext uri="{D42A27DB-BD31-4B8C-83A1-F6EECF244321}">
                <p14:modId xmlns:p14="http://schemas.microsoft.com/office/powerpoint/2010/main" val="1431506831"/>
              </p:ext>
            </p:extLst>
          </p:nvPr>
        </p:nvGraphicFramePr>
        <p:xfrm>
          <a:off x="329804" y="2013637"/>
          <a:ext cx="6359754" cy="934911"/>
        </p:xfrm>
        <a:graphic>
          <a:graphicData uri="http://schemas.openxmlformats.org/drawingml/2006/table">
            <a:tbl>
              <a:tblPr firstRow="1" firstCol="1" bandRow="1">
                <a:tableStyleId>{5C22544A-7EE6-4342-B048-85BDC9FD1C3A}</a:tableStyleId>
              </a:tblPr>
              <a:tblGrid>
                <a:gridCol w="6359754">
                  <a:extLst>
                    <a:ext uri="{9D8B030D-6E8A-4147-A177-3AD203B41FA5}">
                      <a16:colId xmlns:a16="http://schemas.microsoft.com/office/drawing/2014/main" val="1833229526"/>
                    </a:ext>
                  </a:extLst>
                </a:gridCol>
              </a:tblGrid>
              <a:tr h="180078">
                <a:tc>
                  <a:txBody>
                    <a:bodyPr/>
                    <a:lstStyle/>
                    <a:p>
                      <a:pPr>
                        <a:lnSpc>
                          <a:spcPct val="107000"/>
                        </a:lnSpc>
                        <a:spcAft>
                          <a:spcPts val="0"/>
                        </a:spcAft>
                      </a:pPr>
                      <a:r>
                        <a:rPr lang="en-GB" sz="1000">
                          <a:effectLst/>
                        </a:rPr>
                        <a:t>Nicotine EC compared to behavioural support only/no support for smoking cessation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15625305"/>
                  </a:ext>
                </a:extLst>
              </a:tr>
              <a:tr h="669472">
                <a:tc>
                  <a:txBody>
                    <a:bodyPr/>
                    <a:lstStyle/>
                    <a:p>
                      <a:pPr>
                        <a:lnSpc>
                          <a:spcPct val="107000"/>
                        </a:lnSpc>
                        <a:spcAft>
                          <a:spcPts val="0"/>
                        </a:spcAft>
                      </a:pPr>
                      <a:r>
                        <a:rPr lang="en-GB" sz="900" dirty="0">
                          <a:effectLst/>
                        </a:rPr>
                        <a:t>Patient or population: People who smoke</a:t>
                      </a:r>
                      <a:br>
                        <a:rPr lang="en-GB" sz="900" dirty="0">
                          <a:effectLst/>
                        </a:rPr>
                      </a:br>
                      <a:r>
                        <a:rPr lang="en-GB" sz="900" dirty="0">
                          <a:effectLst/>
                        </a:rPr>
                        <a:t>Setting: Canada, Italy, UK, USA</a:t>
                      </a:r>
                      <a:br>
                        <a:rPr lang="en-GB" sz="900" dirty="0">
                          <a:effectLst/>
                        </a:rPr>
                      </a:br>
                      <a:r>
                        <a:rPr lang="en-GB" sz="900" dirty="0">
                          <a:effectLst/>
                        </a:rPr>
                        <a:t>Intervention: Nicotine EC</a:t>
                      </a:r>
                      <a:br>
                        <a:rPr lang="en-GB" sz="900" dirty="0">
                          <a:effectLst/>
                        </a:rPr>
                      </a:br>
                      <a:r>
                        <a:rPr lang="en-GB" sz="900" dirty="0">
                          <a:effectLst/>
                        </a:rPr>
                        <a:t>Comparison: Behavioural support only/no </a:t>
                      </a:r>
                      <a:r>
                        <a:rPr lang="en-GB" sz="900" dirty="0" smtClean="0">
                          <a:effectLst/>
                        </a:rPr>
                        <a:t>support</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040983049"/>
                  </a:ext>
                </a:extLst>
              </a:tr>
            </a:tbl>
          </a:graphicData>
        </a:graphic>
      </p:graphicFrame>
      <p:sp>
        <p:nvSpPr>
          <p:cNvPr id="16" name="Rectangle 15"/>
          <p:cNvSpPr/>
          <p:nvPr/>
        </p:nvSpPr>
        <p:spPr>
          <a:xfrm>
            <a:off x="328210" y="6786859"/>
            <a:ext cx="6270195" cy="728888"/>
          </a:xfrm>
          <a:prstGeom prst="rect">
            <a:avLst/>
          </a:prstGeom>
        </p:spPr>
        <p:txBody>
          <a:bodyPr wrap="square">
            <a:spAutoFit/>
          </a:bodyPr>
          <a:lstStyle/>
          <a:p>
            <a:r>
              <a:rPr lang="en-GB" sz="800" dirty="0">
                <a:latin typeface="Arial" panose="020B0604020202020204" pitchFamily="34" charset="0"/>
                <a:ea typeface="Times New Roman" panose="02020603050405020304" pitchFamily="18" charset="0"/>
              </a:rPr>
              <a:t>*</a:t>
            </a:r>
            <a:r>
              <a:rPr lang="en-GB" sz="800" b="1" dirty="0">
                <a:latin typeface="Arial" panose="020B0604020202020204" pitchFamily="34" charset="0"/>
                <a:ea typeface="Times New Roman" panose="02020603050405020304" pitchFamily="18" charset="0"/>
              </a:rPr>
              <a:t>The risk in the intervention group</a:t>
            </a:r>
            <a:r>
              <a:rPr lang="en-GB" sz="800" dirty="0">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latin typeface="Arial" panose="020B0604020202020204" pitchFamily="34" charset="0"/>
                <a:ea typeface="Times New Roman" panose="02020603050405020304" pitchFamily="18" charset="0"/>
              </a:rPr>
              <a:t>relative effect</a:t>
            </a:r>
            <a:r>
              <a:rPr lang="en-GB" sz="800" dirty="0">
                <a:latin typeface="Arial" panose="020B0604020202020204" pitchFamily="34" charset="0"/>
                <a:ea typeface="Times New Roman" panose="02020603050405020304" pitchFamily="18" charset="0"/>
              </a:rPr>
              <a:t> of the intervention (and its 95% CI). For cessation, the assumed risk in the control group is based on receipt of limited stop-smoking support. The assumed risk for adverse events and serious adverse events is a weighted mean average of quit rates across control groups in contributing studies</a:t>
            </a:r>
            <a:r>
              <a:rPr lang="en-GB" sz="800" dirty="0" smtClean="0">
                <a:latin typeface="Arial" panose="020B0604020202020204" pitchFamily="34" charset="0"/>
                <a:ea typeface="Times New Roman" panose="02020603050405020304" pitchFamily="18" charset="0"/>
              </a:rPr>
              <a:t>.</a:t>
            </a:r>
            <a:r>
              <a:rPr lang="en-GB" sz="800" dirty="0">
                <a:latin typeface="Arial" panose="020B0604020202020204" pitchFamily="34" charset="0"/>
                <a:ea typeface="Times New Roman" panose="02020603050405020304" pitchFamily="18" charset="0"/>
              </a:rPr>
              <a:t/>
            </a:r>
            <a:br>
              <a:rPr lang="en-GB" sz="800" dirty="0">
                <a:latin typeface="Arial" panose="020B0604020202020204" pitchFamily="34" charset="0"/>
                <a:ea typeface="Times New Roman" panose="02020603050405020304" pitchFamily="18" charset="0"/>
              </a:rPr>
            </a:br>
            <a:r>
              <a:rPr lang="en-GB" sz="800" b="1" dirty="0">
                <a:latin typeface="Arial" panose="020B0604020202020204" pitchFamily="34" charset="0"/>
                <a:ea typeface="Times New Roman" panose="02020603050405020304" pitchFamily="18" charset="0"/>
              </a:rPr>
              <a:t>CI:</a:t>
            </a:r>
            <a:r>
              <a:rPr lang="en-GB" sz="800" dirty="0">
                <a:latin typeface="Arial" panose="020B0604020202020204" pitchFamily="34" charset="0"/>
                <a:ea typeface="Times New Roman" panose="02020603050405020304" pitchFamily="18" charset="0"/>
              </a:rPr>
              <a:t> Confidence interval; </a:t>
            </a:r>
            <a:r>
              <a:rPr lang="en-GB" sz="800" b="1" dirty="0">
                <a:latin typeface="Arial" panose="020B0604020202020204" pitchFamily="34" charset="0"/>
                <a:ea typeface="Times New Roman" panose="02020603050405020304" pitchFamily="18" charset="0"/>
              </a:rPr>
              <a:t>RCT:</a:t>
            </a:r>
            <a:r>
              <a:rPr lang="en-GB" sz="800" dirty="0">
                <a:latin typeface="Arial" panose="020B0604020202020204" pitchFamily="34" charset="0"/>
                <a:ea typeface="Times New Roman" panose="02020603050405020304" pitchFamily="18" charset="0"/>
              </a:rPr>
              <a:t> randomised controlled trial; </a:t>
            </a:r>
            <a:r>
              <a:rPr lang="en-GB" sz="800" b="1" dirty="0">
                <a:latin typeface="Arial" panose="020B0604020202020204" pitchFamily="34" charset="0"/>
                <a:ea typeface="Times New Roman" panose="02020603050405020304" pitchFamily="18" charset="0"/>
              </a:rPr>
              <a:t>RR:</a:t>
            </a:r>
            <a:r>
              <a:rPr lang="en-GB" sz="800" dirty="0">
                <a:latin typeface="Arial" panose="020B0604020202020204" pitchFamily="34" charset="0"/>
                <a:ea typeface="Times New Roman" panose="02020603050405020304" pitchFamily="18" charset="0"/>
              </a:rPr>
              <a:t> Risk ratio</a:t>
            </a:r>
            <a:endParaRPr lang="en-GB" sz="800" dirty="0"/>
          </a:p>
        </p:txBody>
      </p:sp>
      <p:graphicFrame>
        <p:nvGraphicFramePr>
          <p:cNvPr id="18" name="Table 17"/>
          <p:cNvGraphicFramePr>
            <a:graphicFrameLocks noGrp="1"/>
          </p:cNvGraphicFramePr>
          <p:nvPr>
            <p:extLst>
              <p:ext uri="{D42A27DB-BD31-4B8C-83A1-F6EECF244321}">
                <p14:modId xmlns:p14="http://schemas.microsoft.com/office/powerpoint/2010/main" val="694787442"/>
              </p:ext>
            </p:extLst>
          </p:nvPr>
        </p:nvGraphicFramePr>
        <p:xfrm>
          <a:off x="328210" y="2969880"/>
          <a:ext cx="6361348" cy="3787130"/>
        </p:xfrm>
        <a:graphic>
          <a:graphicData uri="http://schemas.openxmlformats.org/drawingml/2006/table">
            <a:tbl>
              <a:tblPr firstRow="1" firstCol="1" bandRow="1">
                <a:tableStyleId>{5C22544A-7EE6-4342-B048-85BDC9FD1C3A}</a:tableStyleId>
              </a:tblPr>
              <a:tblGrid>
                <a:gridCol w="1397789">
                  <a:extLst>
                    <a:ext uri="{9D8B030D-6E8A-4147-A177-3AD203B41FA5}">
                      <a16:colId xmlns:a16="http://schemas.microsoft.com/office/drawing/2014/main" val="2280547134"/>
                    </a:ext>
                  </a:extLst>
                </a:gridCol>
                <a:gridCol w="920770">
                  <a:extLst>
                    <a:ext uri="{9D8B030D-6E8A-4147-A177-3AD203B41FA5}">
                      <a16:colId xmlns:a16="http://schemas.microsoft.com/office/drawing/2014/main" val="3191793613"/>
                    </a:ext>
                  </a:extLst>
                </a:gridCol>
                <a:gridCol w="1031539">
                  <a:extLst>
                    <a:ext uri="{9D8B030D-6E8A-4147-A177-3AD203B41FA5}">
                      <a16:colId xmlns:a16="http://schemas.microsoft.com/office/drawing/2014/main" val="3138007058"/>
                    </a:ext>
                  </a:extLst>
                </a:gridCol>
                <a:gridCol w="1001976">
                  <a:extLst>
                    <a:ext uri="{9D8B030D-6E8A-4147-A177-3AD203B41FA5}">
                      <a16:colId xmlns:a16="http://schemas.microsoft.com/office/drawing/2014/main" val="2272686700"/>
                    </a:ext>
                  </a:extLst>
                </a:gridCol>
                <a:gridCol w="998796">
                  <a:extLst>
                    <a:ext uri="{9D8B030D-6E8A-4147-A177-3AD203B41FA5}">
                      <a16:colId xmlns:a16="http://schemas.microsoft.com/office/drawing/2014/main" val="1978336585"/>
                    </a:ext>
                  </a:extLst>
                </a:gridCol>
                <a:gridCol w="1010478">
                  <a:extLst>
                    <a:ext uri="{9D8B030D-6E8A-4147-A177-3AD203B41FA5}">
                      <a16:colId xmlns:a16="http://schemas.microsoft.com/office/drawing/2014/main" val="492302805"/>
                    </a:ext>
                  </a:extLst>
                </a:gridCol>
              </a:tblGrid>
              <a:tr h="171688">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hMerge="1">
                  <a:txBody>
                    <a:bodyPr/>
                    <a:lstStyle/>
                    <a:p>
                      <a:endParaRPr lang="en-GB"/>
                    </a:p>
                  </a:txBody>
                  <a:tcPr/>
                </a:tc>
                <a:tc rowSpan="2">
                  <a:txBody>
                    <a:bodyPr/>
                    <a:lstStyle/>
                    <a:p>
                      <a:pPr>
                        <a:lnSpc>
                          <a:spcPct val="107000"/>
                        </a:lnSpc>
                        <a:spcAft>
                          <a:spcPts val="600"/>
                        </a:spcAft>
                      </a:pPr>
                      <a:r>
                        <a:rPr lang="en-GB" sz="900">
                          <a:effectLst/>
                        </a:rPr>
                        <a:t>Relative effect</a:t>
                      </a:r>
                      <a:br>
                        <a:rPr lang="en-GB" sz="900">
                          <a:effectLst/>
                        </a:rPr>
                      </a:br>
                      <a:r>
                        <a:rPr lang="en-GB" sz="900">
                          <a:effectLst/>
                        </a:rPr>
                        <a:t>(95% CI)</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extLst>
                  <a:ext uri="{0D108BD9-81ED-4DB2-BD59-A6C34878D82A}">
                    <a16:rowId xmlns:a16="http://schemas.microsoft.com/office/drawing/2014/main" val="197674614"/>
                  </a:ext>
                </a:extLst>
              </a:tr>
              <a:tr h="593992">
                <a:tc vMerge="1">
                  <a:txBody>
                    <a:bodyPr/>
                    <a:lstStyle/>
                    <a:p>
                      <a:endParaRPr lang="en-GB"/>
                    </a:p>
                  </a:txBody>
                  <a:tcPr/>
                </a:tc>
                <a:tc>
                  <a:txBody>
                    <a:bodyPr/>
                    <a:lstStyle/>
                    <a:p>
                      <a:pPr>
                        <a:lnSpc>
                          <a:spcPct val="107000"/>
                        </a:lnSpc>
                        <a:spcAft>
                          <a:spcPts val="600"/>
                        </a:spcAft>
                      </a:pPr>
                      <a:r>
                        <a:rPr lang="en-GB" sz="1000" dirty="0">
                          <a:effectLst/>
                        </a:rPr>
                        <a:t>Risk with behavioural support only/no support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a:txBody>
                    <a:bodyPr/>
                    <a:lstStyle/>
                    <a:p>
                      <a:pPr>
                        <a:lnSpc>
                          <a:spcPct val="107000"/>
                        </a:lnSpc>
                        <a:spcAft>
                          <a:spcPts val="600"/>
                        </a:spcAft>
                      </a:pPr>
                      <a:r>
                        <a:rPr lang="en-GB" sz="1000" dirty="0">
                          <a:effectLst/>
                        </a:rPr>
                        <a:t>Risk with </a:t>
                      </a:r>
                      <a:endParaRPr lang="en-GB" sz="1000" dirty="0" smtClean="0">
                        <a:effectLst/>
                      </a:endParaRPr>
                    </a:p>
                    <a:p>
                      <a:pPr>
                        <a:lnSpc>
                          <a:spcPct val="107000"/>
                        </a:lnSpc>
                        <a:spcAft>
                          <a:spcPts val="600"/>
                        </a:spcAft>
                      </a:pPr>
                      <a:r>
                        <a:rPr lang="en-GB" sz="1000" dirty="0" smtClean="0">
                          <a:effectLst/>
                        </a:rPr>
                        <a:t>Nicotine </a:t>
                      </a:r>
                      <a:r>
                        <a:rPr lang="en-GB" sz="1000" dirty="0">
                          <a:effectLst/>
                        </a:rPr>
                        <a:t>EC</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097621682"/>
                  </a:ext>
                </a:extLst>
              </a:tr>
              <a:tr h="175152">
                <a:tc rowSpan="2">
                  <a:txBody>
                    <a:bodyPr/>
                    <a:lstStyle/>
                    <a:p>
                      <a:pPr>
                        <a:lnSpc>
                          <a:spcPct val="107000"/>
                        </a:lnSpc>
                        <a:spcAft>
                          <a:spcPts val="0"/>
                        </a:spcAft>
                      </a:pPr>
                      <a:r>
                        <a:rPr lang="en-GB" sz="900" dirty="0">
                          <a:effectLst/>
                        </a:rPr>
                        <a:t>Smoking cessation at 6 to 12 months</a:t>
                      </a:r>
                    </a:p>
                    <a:p>
                      <a:pPr>
                        <a:lnSpc>
                          <a:spcPct val="107000"/>
                        </a:lnSpc>
                        <a:spcAft>
                          <a:spcPts val="0"/>
                        </a:spcAft>
                      </a:pPr>
                      <a:r>
                        <a:rPr lang="en-GB" sz="900" dirty="0">
                          <a:effectLst/>
                        </a:rPr>
                        <a:t>Assessed using biochemical validation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RR </a:t>
                      </a:r>
                      <a:r>
                        <a:rPr lang="en-GB" sz="1000" dirty="0" smtClean="0">
                          <a:solidFill>
                            <a:schemeClr val="tx1"/>
                          </a:solidFill>
                          <a:effectLst/>
                        </a:rPr>
                        <a:t>2.61</a:t>
                      </a:r>
                      <a:r>
                        <a:rPr lang="en-GB" sz="1000" dirty="0">
                          <a:solidFill>
                            <a:schemeClr val="tx1"/>
                          </a:solidFill>
                          <a:effectLst/>
                        </a:rPr>
                        <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1.44 </a:t>
                      </a:r>
                      <a:r>
                        <a:rPr lang="en-GB" sz="1000" dirty="0">
                          <a:solidFill>
                            <a:schemeClr val="tx1"/>
                          </a:solidFill>
                          <a:effectLst/>
                        </a:rPr>
                        <a:t>to </a:t>
                      </a:r>
                      <a:r>
                        <a:rPr lang="en-GB" sz="1000" dirty="0" smtClean="0">
                          <a:solidFill>
                            <a:schemeClr val="tx1"/>
                          </a:solidFill>
                          <a:effectLst/>
                        </a:rPr>
                        <a:t>4.74)</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smtClean="0">
                          <a:solidFill>
                            <a:schemeClr val="tx1"/>
                          </a:solidFill>
                          <a:effectLst/>
                        </a:rPr>
                        <a:t>2886</a:t>
                      </a:r>
                      <a:r>
                        <a:rPr lang="en-GB" sz="1000" dirty="0">
                          <a:solidFill>
                            <a:schemeClr val="tx1"/>
                          </a:solidFill>
                          <a:effectLst/>
                        </a:rPr>
                        <a:t/>
                      </a:r>
                      <a:br>
                        <a:rPr lang="en-GB" sz="1000" dirty="0">
                          <a:solidFill>
                            <a:schemeClr val="tx1"/>
                          </a:solidFill>
                          <a:effectLst/>
                        </a:rPr>
                      </a:br>
                      <a:r>
                        <a:rPr lang="en-GB" sz="1000" dirty="0" smtClean="0">
                          <a:solidFill>
                            <a:schemeClr val="tx1"/>
                          </a:solidFill>
                          <a:effectLst/>
                        </a:rPr>
                        <a:t>(6 </a:t>
                      </a:r>
                      <a:r>
                        <a:rPr lang="en-GB" sz="1000" dirty="0">
                          <a:solidFill>
                            <a:schemeClr val="tx1"/>
                          </a:solidFill>
                          <a:effectLst/>
                        </a:rPr>
                        <a:t>RCTs)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a:effectLst/>
                        </a:rPr>
                        <a:t>⊕⊝⊝⊝</a:t>
                      </a:r>
                      <a:br>
                        <a:rPr lang="en-GB" sz="1000">
                          <a:effectLst/>
                        </a:rPr>
                      </a:br>
                      <a:r>
                        <a:rPr lang="en-GB" sz="1000">
                          <a:effectLst/>
                        </a:rPr>
                        <a:t>VERY LOW</a:t>
                      </a:r>
                      <a:r>
                        <a:rPr lang="en-GB" sz="1000" baseline="30000">
                          <a:effectLst/>
                        </a:rPr>
                        <a:t>a,b</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726329633"/>
                  </a:ext>
                </a:extLst>
              </a:tr>
              <a:tr h="803276">
                <a:tc vMerge="1">
                  <a:txBody>
                    <a:bodyPr/>
                    <a:lstStyle/>
                    <a:p>
                      <a:endParaRPr lang="en-GB"/>
                    </a:p>
                  </a:txBody>
                  <a:tcPr/>
                </a:tc>
                <a:tc>
                  <a:txBody>
                    <a:bodyPr/>
                    <a:lstStyle/>
                    <a:p>
                      <a:pPr>
                        <a:lnSpc>
                          <a:spcPct val="107000"/>
                        </a:lnSpc>
                        <a:spcAft>
                          <a:spcPts val="0"/>
                        </a:spcAft>
                      </a:pPr>
                      <a:r>
                        <a:rPr lang="en-GB" sz="1000">
                          <a:effectLst/>
                        </a:rPr>
                        <a:t>4 per 100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smtClean="0">
                          <a:solidFill>
                            <a:schemeClr val="tx1"/>
                          </a:solidFill>
                          <a:effectLst/>
                        </a:rPr>
                        <a:t>10 </a:t>
                      </a:r>
                      <a:r>
                        <a:rPr lang="en-GB" sz="1000" dirty="0">
                          <a:solidFill>
                            <a:schemeClr val="tx1"/>
                          </a:solidFill>
                          <a:effectLst/>
                        </a:rPr>
                        <a:t>per 100</a:t>
                      </a:r>
                      <a:br>
                        <a:rPr lang="en-GB" sz="1000" dirty="0">
                          <a:solidFill>
                            <a:schemeClr val="tx1"/>
                          </a:solidFill>
                          <a:effectLst/>
                        </a:rPr>
                      </a:br>
                      <a:r>
                        <a:rPr lang="en-GB" sz="1000" dirty="0" smtClean="0">
                          <a:solidFill>
                            <a:schemeClr val="tx1"/>
                          </a:solidFill>
                          <a:effectLst/>
                        </a:rPr>
                        <a:t>(6 </a:t>
                      </a:r>
                      <a:r>
                        <a:rPr lang="en-GB" sz="1000" dirty="0">
                          <a:solidFill>
                            <a:schemeClr val="tx1"/>
                          </a:solidFill>
                          <a:effectLst/>
                        </a:rPr>
                        <a:t>to </a:t>
                      </a:r>
                      <a:r>
                        <a:rPr lang="en-GB" sz="1000" dirty="0" smtClean="0">
                          <a:solidFill>
                            <a:schemeClr val="tx1"/>
                          </a:solidFill>
                          <a:effectLst/>
                        </a:rPr>
                        <a:t>19)</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403133048"/>
                  </a:ext>
                </a:extLst>
              </a:tr>
              <a:tr h="175152">
                <a:tc rowSpan="2">
                  <a:txBody>
                    <a:bodyPr/>
                    <a:lstStyle/>
                    <a:p>
                      <a:pPr>
                        <a:lnSpc>
                          <a:spcPct val="107000"/>
                        </a:lnSpc>
                        <a:spcAft>
                          <a:spcPts val="0"/>
                        </a:spcAft>
                      </a:pPr>
                      <a:r>
                        <a:rPr lang="en-GB" sz="900">
                          <a:effectLst/>
                        </a:rPr>
                        <a:t>Adverse events at 12 weeks to 6 months</a:t>
                      </a:r>
                    </a:p>
                    <a:p>
                      <a:pPr>
                        <a:lnSpc>
                          <a:spcPct val="107000"/>
                        </a:lnSpc>
                        <a:spcAft>
                          <a:spcPts val="0"/>
                        </a:spcAft>
                      </a:pPr>
                      <a:r>
                        <a:rPr lang="en-GB" sz="900">
                          <a:effectLst/>
                        </a:rPr>
                        <a:t>Assessed via self-report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RR </a:t>
                      </a:r>
                      <a:r>
                        <a:rPr lang="en-GB" sz="1000" dirty="0" smtClean="0">
                          <a:solidFill>
                            <a:schemeClr val="tx1"/>
                          </a:solidFill>
                          <a:effectLst/>
                        </a:rPr>
                        <a:t>1.22</a:t>
                      </a:r>
                      <a:r>
                        <a:rPr lang="en-GB" sz="1000" dirty="0">
                          <a:solidFill>
                            <a:schemeClr val="tx1"/>
                          </a:solidFill>
                          <a:effectLst/>
                        </a:rPr>
                        <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1.12 </a:t>
                      </a:r>
                      <a:r>
                        <a:rPr lang="en-GB" sz="1000" dirty="0">
                          <a:solidFill>
                            <a:schemeClr val="tx1"/>
                          </a:solidFill>
                          <a:effectLst/>
                        </a:rPr>
                        <a:t>to </a:t>
                      </a:r>
                      <a:r>
                        <a:rPr lang="en-GB" sz="1000" dirty="0" smtClean="0">
                          <a:solidFill>
                            <a:schemeClr val="tx1"/>
                          </a:solidFill>
                          <a:effectLst/>
                        </a:rPr>
                        <a:t>1.32)</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smtClean="0">
                          <a:solidFill>
                            <a:schemeClr val="tx1"/>
                          </a:solidFill>
                          <a:effectLst/>
                        </a:rPr>
                        <a:t>765</a:t>
                      </a:r>
                      <a:r>
                        <a:rPr lang="en-GB" sz="1000" dirty="0">
                          <a:solidFill>
                            <a:schemeClr val="tx1"/>
                          </a:solidFill>
                          <a:effectLst/>
                        </a:rPr>
                        <a:t/>
                      </a:r>
                      <a:br>
                        <a:rPr lang="en-GB" sz="1000" dirty="0">
                          <a:solidFill>
                            <a:schemeClr val="tx1"/>
                          </a:solidFill>
                          <a:effectLst/>
                        </a:rPr>
                      </a:br>
                      <a:r>
                        <a:rPr lang="en-GB" sz="1000" dirty="0" smtClean="0">
                          <a:solidFill>
                            <a:schemeClr val="tx1"/>
                          </a:solidFill>
                          <a:effectLst/>
                        </a:rPr>
                        <a:t>(4 </a:t>
                      </a:r>
                      <a:r>
                        <a:rPr lang="en-GB" sz="1000" dirty="0">
                          <a:solidFill>
                            <a:schemeClr val="tx1"/>
                          </a:solidFill>
                          <a:effectLst/>
                        </a:rPr>
                        <a:t>RCTs)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smtClean="0">
                          <a:effectLst/>
                        </a:rPr>
                        <a:t>⊕⊕⊝⊝</a:t>
                      </a:r>
                      <a:r>
                        <a:rPr lang="en-GB" sz="1000" dirty="0">
                          <a:effectLst/>
                        </a:rPr>
                        <a:t/>
                      </a:r>
                      <a:br>
                        <a:rPr lang="en-GB" sz="1000" dirty="0">
                          <a:effectLst/>
                        </a:rPr>
                      </a:br>
                      <a:r>
                        <a:rPr lang="en-GB" sz="1000" dirty="0">
                          <a:effectLst/>
                        </a:rPr>
                        <a:t>VERY </a:t>
                      </a:r>
                      <a:r>
                        <a:rPr lang="en-GB" sz="1000" dirty="0" err="1">
                          <a:effectLst/>
                        </a:rPr>
                        <a:t>LOW</a:t>
                      </a:r>
                      <a:r>
                        <a:rPr lang="en-GB" sz="1000" baseline="30000" dirty="0" err="1">
                          <a:effectLst/>
                        </a:rPr>
                        <a:t>a</a:t>
                      </a:r>
                      <a:r>
                        <a:rPr lang="en-GB" sz="1000" baseline="30000" dirty="0" smtClean="0">
                          <a:effectLst/>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2863367341"/>
                  </a:ext>
                </a:extLst>
              </a:tr>
              <a:tr h="642620">
                <a:tc vMerge="1">
                  <a:txBody>
                    <a:bodyPr/>
                    <a:lstStyle/>
                    <a:p>
                      <a:endParaRPr lang="en-GB"/>
                    </a:p>
                  </a:txBody>
                  <a:tcPr/>
                </a:tc>
                <a:tc>
                  <a:txBody>
                    <a:bodyPr/>
                    <a:lstStyle/>
                    <a:p>
                      <a:pPr>
                        <a:lnSpc>
                          <a:spcPct val="107000"/>
                        </a:lnSpc>
                        <a:spcAft>
                          <a:spcPts val="0"/>
                        </a:spcAft>
                      </a:pPr>
                      <a:r>
                        <a:rPr lang="en-GB" sz="1000" dirty="0">
                          <a:effectLst/>
                        </a:rPr>
                        <a:t>60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smtClean="0">
                          <a:solidFill>
                            <a:schemeClr val="tx1"/>
                          </a:solidFill>
                          <a:effectLst/>
                        </a:rPr>
                        <a:t>73 </a:t>
                      </a:r>
                      <a:r>
                        <a:rPr lang="en-GB" sz="1000" dirty="0">
                          <a:solidFill>
                            <a:schemeClr val="tx1"/>
                          </a:solidFill>
                          <a:effectLst/>
                        </a:rPr>
                        <a:t>per 100</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67 </a:t>
                      </a:r>
                      <a:r>
                        <a:rPr lang="en-GB" sz="1000" dirty="0">
                          <a:solidFill>
                            <a:schemeClr val="tx1"/>
                          </a:solidFill>
                          <a:effectLst/>
                        </a:rPr>
                        <a:t>to </a:t>
                      </a:r>
                      <a:r>
                        <a:rPr lang="en-GB" sz="1000" dirty="0" smtClean="0">
                          <a:solidFill>
                            <a:schemeClr val="tx1"/>
                          </a:solidFill>
                          <a:effectLst/>
                        </a:rPr>
                        <a:t>79)</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637400978"/>
                  </a:ext>
                </a:extLst>
              </a:tr>
              <a:tr h="175152">
                <a:tc rowSpan="2">
                  <a:txBody>
                    <a:bodyPr/>
                    <a:lstStyle/>
                    <a:p>
                      <a:pPr>
                        <a:lnSpc>
                          <a:spcPct val="107000"/>
                        </a:lnSpc>
                        <a:spcAft>
                          <a:spcPts val="0"/>
                        </a:spcAft>
                      </a:pPr>
                      <a:r>
                        <a:rPr lang="en-GB" sz="900" dirty="0">
                          <a:effectLst/>
                        </a:rPr>
                        <a:t>Serious adverse events at 4 weeks to 6 months</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RR </a:t>
                      </a:r>
                      <a:r>
                        <a:rPr lang="en-GB" sz="1000" dirty="0" smtClean="0">
                          <a:solidFill>
                            <a:schemeClr val="tx1"/>
                          </a:solidFill>
                          <a:effectLst/>
                        </a:rPr>
                        <a:t>1.51</a:t>
                      </a:r>
                      <a:r>
                        <a:rPr lang="en-GB" sz="1000" dirty="0">
                          <a:solidFill>
                            <a:schemeClr val="tx1"/>
                          </a:solidFill>
                          <a:effectLst/>
                        </a:rPr>
                        <a:t/>
                      </a:r>
                      <a:br>
                        <a:rPr lang="en-GB" sz="1000" dirty="0">
                          <a:solidFill>
                            <a:schemeClr val="tx1"/>
                          </a:solidFill>
                          <a:effectLst/>
                        </a:rPr>
                      </a:br>
                      <a:r>
                        <a:rPr lang="en-GB" sz="1000" dirty="0">
                          <a:solidFill>
                            <a:schemeClr val="tx1"/>
                          </a:solidFill>
                          <a:effectLst/>
                        </a:rPr>
                        <a:t>(</a:t>
                      </a:r>
                      <a:r>
                        <a:rPr lang="en-GB" sz="1000" dirty="0" smtClean="0">
                          <a:solidFill>
                            <a:schemeClr val="tx1"/>
                          </a:solidFill>
                          <a:effectLst/>
                        </a:rPr>
                        <a:t>0.70 </a:t>
                      </a:r>
                      <a:r>
                        <a:rPr lang="en-GB" sz="1000" dirty="0">
                          <a:solidFill>
                            <a:schemeClr val="tx1"/>
                          </a:solidFill>
                          <a:effectLst/>
                        </a:rPr>
                        <a:t>to </a:t>
                      </a:r>
                      <a:r>
                        <a:rPr lang="en-GB" sz="1000" dirty="0" smtClean="0">
                          <a:solidFill>
                            <a:schemeClr val="tx1"/>
                          </a:solidFill>
                          <a:effectLst/>
                        </a:rPr>
                        <a:t>3.24)</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smtClean="0">
                          <a:solidFill>
                            <a:schemeClr val="tx1"/>
                          </a:solidFill>
                          <a:effectLst/>
                        </a:rPr>
                        <a:t>1303</a:t>
                      </a:r>
                      <a:r>
                        <a:rPr lang="en-GB" sz="1000" dirty="0">
                          <a:solidFill>
                            <a:schemeClr val="tx1"/>
                          </a:solidFill>
                          <a:effectLst/>
                        </a:rPr>
                        <a:t/>
                      </a:r>
                      <a:br>
                        <a:rPr lang="en-GB" sz="1000" dirty="0">
                          <a:solidFill>
                            <a:schemeClr val="tx1"/>
                          </a:solidFill>
                          <a:effectLst/>
                        </a:rPr>
                      </a:br>
                      <a:r>
                        <a:rPr lang="en-GB" sz="1000" dirty="0" smtClean="0">
                          <a:solidFill>
                            <a:schemeClr val="tx1"/>
                          </a:solidFill>
                          <a:effectLst/>
                        </a:rPr>
                        <a:t>(7 </a:t>
                      </a:r>
                      <a:r>
                        <a:rPr lang="en-GB" sz="1000" dirty="0">
                          <a:solidFill>
                            <a:schemeClr val="tx1"/>
                          </a:solidFill>
                          <a:effectLst/>
                        </a:rPr>
                        <a:t>RCTs)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effectLst/>
                        </a:rPr>
                        <a:t>⊕⊝⊝⊝</a:t>
                      </a:r>
                      <a:br>
                        <a:rPr lang="en-GB" sz="1000" dirty="0">
                          <a:effectLst/>
                        </a:rPr>
                      </a:br>
                      <a:r>
                        <a:rPr lang="en-GB" sz="1000" dirty="0">
                          <a:effectLst/>
                        </a:rPr>
                        <a:t>VERY </a:t>
                      </a:r>
                      <a:r>
                        <a:rPr lang="en-GB" sz="1000" dirty="0" err="1" smtClean="0">
                          <a:effectLst/>
                        </a:rPr>
                        <a:t>LOW</a:t>
                      </a:r>
                      <a:r>
                        <a:rPr lang="en-GB" sz="1000" baseline="30000" dirty="0" err="1" smtClean="0">
                          <a:effectLst/>
                        </a:rPr>
                        <a:t>a,c</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4263800887"/>
                  </a:ext>
                </a:extLst>
              </a:tr>
              <a:tr h="832691">
                <a:tc vMerge="1">
                  <a:txBody>
                    <a:bodyPr/>
                    <a:lstStyle/>
                    <a:p>
                      <a:endParaRPr lang="en-GB"/>
                    </a:p>
                  </a:txBody>
                  <a:tcPr/>
                </a:tc>
                <a:tc>
                  <a:txBody>
                    <a:bodyPr/>
                    <a:lstStyle/>
                    <a:p>
                      <a:pPr>
                        <a:lnSpc>
                          <a:spcPct val="107000"/>
                        </a:lnSpc>
                        <a:spcAft>
                          <a:spcPts val="0"/>
                        </a:spcAft>
                      </a:pPr>
                      <a:r>
                        <a:rPr lang="en-GB" sz="1000">
                          <a:effectLst/>
                        </a:rPr>
                        <a:t>1 per 100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a:effectLst/>
                        </a:rPr>
                        <a:t>2</a:t>
                      </a:r>
                      <a:r>
                        <a:rPr lang="en-GB" sz="1000" dirty="0" smtClean="0">
                          <a:effectLst/>
                        </a:rPr>
                        <a:t> </a:t>
                      </a:r>
                      <a:r>
                        <a:rPr lang="en-GB" sz="1000" dirty="0">
                          <a:effectLst/>
                        </a:rPr>
                        <a:t>per 100</a:t>
                      </a:r>
                      <a:br>
                        <a:rPr lang="en-GB" sz="1000" dirty="0">
                          <a:effectLst/>
                        </a:rPr>
                      </a:br>
                      <a:r>
                        <a:rPr lang="en-GB" sz="1000" dirty="0" smtClean="0">
                          <a:effectLst/>
                        </a:rPr>
                        <a:t>(1 </a:t>
                      </a:r>
                      <a:r>
                        <a:rPr lang="en-GB" sz="1000" dirty="0">
                          <a:effectLst/>
                        </a:rPr>
                        <a:t>to </a:t>
                      </a:r>
                      <a:r>
                        <a:rPr lang="en-GB" sz="1000" dirty="0" smtClean="0">
                          <a:effectLst/>
                        </a:rPr>
                        <a:t>3)</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29800901"/>
                  </a:ext>
                </a:extLst>
              </a:tr>
            </a:tbl>
          </a:graphicData>
        </a:graphic>
      </p:graphicFrame>
      <p:sp>
        <p:nvSpPr>
          <p:cNvPr id="2" name="TextBox 1"/>
          <p:cNvSpPr txBox="1"/>
          <p:nvPr/>
        </p:nvSpPr>
        <p:spPr>
          <a:xfrm>
            <a:off x="271252" y="7545596"/>
            <a:ext cx="5874235" cy="830997"/>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a) Downgraded </a:t>
            </a:r>
            <a:r>
              <a:rPr lang="en-GB" sz="800" dirty="0">
                <a:latin typeface="Arial" panose="020B0604020202020204" pitchFamily="34" charset="0"/>
                <a:cs typeface="Arial" panose="020B0604020202020204" pitchFamily="34" charset="0"/>
              </a:rPr>
              <a:t>two levels due to risk of bias. Due to lack of blinding and </a:t>
            </a:r>
            <a:r>
              <a:rPr lang="en-GB" sz="800" dirty="0" smtClean="0">
                <a:latin typeface="Arial" panose="020B0604020202020204" pitchFamily="34" charset="0"/>
                <a:cs typeface="Arial" panose="020B0604020202020204" pitchFamily="34" charset="0"/>
              </a:rPr>
              <a:t>differential support between arms</a:t>
            </a:r>
            <a:r>
              <a:rPr lang="en-GB" sz="800" dirty="0">
                <a:latin typeface="Arial" panose="020B0604020202020204" pitchFamily="34" charset="0"/>
                <a:cs typeface="Arial" panose="020B0604020202020204" pitchFamily="34" charset="0"/>
              </a:rPr>
              <a:t>, judged to be at high risk of bias.</a:t>
            </a:r>
          </a:p>
          <a:p>
            <a:r>
              <a:rPr lang="en-GB" sz="800" dirty="0" smtClean="0">
                <a:latin typeface="Arial" panose="020B0604020202020204" pitchFamily="34" charset="0"/>
                <a:cs typeface="Arial" panose="020B0604020202020204" pitchFamily="34" charset="0"/>
              </a:rPr>
              <a:t>b) Downgraded </a:t>
            </a:r>
            <a:r>
              <a:rPr lang="en-GB" sz="800" dirty="0">
                <a:latin typeface="Arial" panose="020B0604020202020204" pitchFamily="34" charset="0"/>
                <a:cs typeface="Arial" panose="020B0604020202020204" pitchFamily="34" charset="0"/>
              </a:rPr>
              <a:t>one level due to imprecision; although confidence intervals are </a:t>
            </a:r>
            <a:r>
              <a:rPr lang="en-GB" sz="800" dirty="0" smtClean="0">
                <a:latin typeface="Arial" panose="020B0604020202020204" pitchFamily="34" charset="0"/>
                <a:cs typeface="Arial" panose="020B0604020202020204" pitchFamily="34" charset="0"/>
              </a:rPr>
              <a:t>consistent with </a:t>
            </a:r>
            <a:r>
              <a:rPr lang="en-GB" sz="800" dirty="0">
                <a:latin typeface="Arial" panose="020B0604020202020204" pitchFamily="34" charset="0"/>
                <a:cs typeface="Arial" panose="020B0604020202020204" pitchFamily="34" charset="0"/>
              </a:rPr>
              <a:t>clinically-important difference, event count is very low (&lt; 100).</a:t>
            </a:r>
          </a:p>
          <a:p>
            <a:r>
              <a:rPr lang="en-GB" sz="800" dirty="0" smtClean="0">
                <a:latin typeface="Arial" panose="020B0604020202020204" pitchFamily="34" charset="0"/>
                <a:cs typeface="Arial" panose="020B0604020202020204" pitchFamily="34" charset="0"/>
              </a:rPr>
              <a:t>c) Downgraded </a:t>
            </a:r>
            <a:r>
              <a:rPr lang="en-GB" sz="800" dirty="0">
                <a:latin typeface="Arial" panose="020B0604020202020204" pitchFamily="34" charset="0"/>
                <a:cs typeface="Arial" panose="020B0604020202020204" pitchFamily="34" charset="0"/>
              </a:rPr>
              <a:t>two levels due to imprecision; confidence intervals incorporate </a:t>
            </a:r>
            <a:r>
              <a:rPr lang="en-GB" sz="800" dirty="0" smtClean="0">
                <a:latin typeface="Arial" panose="020B0604020202020204" pitchFamily="34" charset="0"/>
                <a:cs typeface="Arial" panose="020B0604020202020204" pitchFamily="34" charset="0"/>
              </a:rPr>
              <a:t>clinically-significant benefit </a:t>
            </a:r>
            <a:r>
              <a:rPr lang="en-GB" sz="800" dirty="0">
                <a:latin typeface="Arial" panose="020B0604020202020204" pitchFamily="34" charset="0"/>
                <a:cs typeface="Arial" panose="020B0604020202020204" pitchFamily="34" charset="0"/>
              </a:rPr>
              <a:t>and clinically-significant harm.</a:t>
            </a:r>
          </a:p>
        </p:txBody>
      </p:sp>
    </p:spTree>
    <p:extLst>
      <p:ext uri="{BB962C8B-B14F-4D97-AF65-F5344CB8AC3E}">
        <p14:creationId xmlns:p14="http://schemas.microsoft.com/office/powerpoint/2010/main" val="2959815855"/>
      </p:ext>
    </p:extLst>
  </p:cSld>
  <p:clrMapOvr>
    <a:masterClrMapping/>
  </p:clrMapOvr>
  <p:timing>
    <p:tnLst>
      <p:par>
        <p:cTn id="1" dur="indefinite" restart="never" nodeType="tmRoot"/>
      </p:par>
    </p:tnLst>
  </p:timing>
</p:sld>
</file>

<file path=ppt/theme/theme1.xml><?xml version="1.0" encoding="utf-8"?>
<a:theme xmlns:a="http://schemas.openxmlformats.org/drawingml/2006/main" name="Cochrane_UK_NIHR_cyan_template">
  <a:themeElements>
    <a:clrScheme name="Cochrane blue colour palette">
      <a:dk1>
        <a:srgbClr val="000000"/>
      </a:dk1>
      <a:lt1>
        <a:srgbClr val="FFFFFF"/>
      </a:lt1>
      <a:dk2>
        <a:srgbClr val="002D64"/>
      </a:dk2>
      <a:lt2>
        <a:srgbClr val="008CD2"/>
      </a:lt2>
      <a:accent1>
        <a:srgbClr val="002D64"/>
      </a:accent1>
      <a:accent2>
        <a:srgbClr val="008CD2"/>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riefing document clincians and policy makers landscape 2020.12.09.potx" id="{6DEB4EEA-4249-41DF-BD88-3B0B1EDAC5B3}" vid="{46F908E4-FC9E-402A-AA86-E623EF69E2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704111980F534D9848546218645955" ma:contentTypeVersion="14" ma:contentTypeDescription="Create a new document." ma:contentTypeScope="" ma:versionID="1a30d4ce46cb9643b65276fab7314f55">
  <xsd:schema xmlns:xsd="http://www.w3.org/2001/XMLSchema" xmlns:xs="http://www.w3.org/2001/XMLSchema" xmlns:p="http://schemas.microsoft.com/office/2006/metadata/properties" xmlns:ns3="cbc5c199-a36f-4d7d-b9ca-803c561a95e8" xmlns:ns4="cfc5391b-ea62-4b2f-bec7-1d4072c0e3de" targetNamespace="http://schemas.microsoft.com/office/2006/metadata/properties" ma:root="true" ma:fieldsID="2f16d8aa9ba3e74e6d7ba18d73130ec9" ns3:_="" ns4:_="">
    <xsd:import namespace="cbc5c199-a36f-4d7d-b9ca-803c561a95e8"/>
    <xsd:import namespace="cfc5391b-ea62-4b2f-bec7-1d4072c0e3d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MediaServiceGenerationTime" minOccurs="0"/>
                <xsd:element ref="ns4:MediaServiceEventHashCod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c5c199-a36f-4d7d-b9ca-803c561a95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c5391b-ea62-4b2f-bec7-1d4072c0e3d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1A7FB9-8AF8-44A1-9746-B790CFBEB3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c5c199-a36f-4d7d-b9ca-803c561a95e8"/>
    <ds:schemaRef ds:uri="cfc5391b-ea62-4b2f-bec7-1d4072c0e3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E4E523F-503B-48E1-9057-558C5960C57C}">
  <ds:schemaRefs>
    <ds:schemaRef ds:uri="http://purl.org/dc/elements/1.1/"/>
    <ds:schemaRef ds:uri="http://schemas.microsoft.com/office/2006/metadata/properties"/>
    <ds:schemaRef ds:uri="cfc5391b-ea62-4b2f-bec7-1d4072c0e3de"/>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cbc5c199-a36f-4d7d-b9ca-803c561a95e8"/>
    <ds:schemaRef ds:uri="http://www.w3.org/XML/1998/namespace"/>
    <ds:schemaRef ds:uri="http://purl.org/dc/dcmitype/"/>
  </ds:schemaRefs>
</ds:datastoreItem>
</file>

<file path=customXml/itemProps3.xml><?xml version="1.0" encoding="utf-8"?>
<ds:datastoreItem xmlns:ds="http://schemas.openxmlformats.org/officeDocument/2006/customXml" ds:itemID="{B71B5CB5-0DF1-432F-B489-D7324D9D8D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Briefing document clincians and policy makers 2020.12.09</Template>
  <TotalTime>4673</TotalTime>
  <Words>2351</Words>
  <Application>Microsoft Office PowerPoint</Application>
  <PresentationFormat>On-screen Show (4:3)</PresentationFormat>
  <Paragraphs>157</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Cambria Math</vt:lpstr>
      <vt:lpstr>Source Sans Pro</vt:lpstr>
      <vt:lpstr>Source Sans Pro Semibold</vt:lpstr>
      <vt:lpstr>Times New Roman</vt:lpstr>
      <vt:lpstr>Cochrane_UK_NIHR_cyan_template</vt:lpstr>
      <vt:lpstr>PowerPoint Presentation</vt:lpstr>
      <vt:lpstr>PowerPoint Presentation</vt:lpstr>
      <vt:lpstr>1. Summary of Findings: Nicotine EC compared to NRT for smoking cessation</vt:lpstr>
      <vt:lpstr>2. Summary of Findings: Nicotine EC compared to non-nicotine  EC for smoking cessation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Ailsa Butler</dc:creator>
  <cp:keywords/>
  <dc:description/>
  <cp:lastModifiedBy>Ailsa Butler</cp:lastModifiedBy>
  <cp:revision>122</cp:revision>
  <dcterms:created xsi:type="dcterms:W3CDTF">2020-12-10T08:55:38Z</dcterms:created>
  <dcterms:modified xsi:type="dcterms:W3CDTF">2021-10-22T10:41:26Z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0x010100FE704111980F534D9848546218645955</vt:lpwstr>
  </property>
</Properties>
</file>