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87" r:id="rId5"/>
    <p:sldId id="286" r:id="rId6"/>
  </p:sldIdLst>
  <p:sldSz cx="6858000" cy="9144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userDrawn="1">
          <p15:clr>
            <a:srgbClr val="A4A3A4"/>
          </p15:clr>
        </p15:guide>
        <p15:guide id="2" userDrawn="1">
          <p15:clr>
            <a:srgbClr val="A4A3A4"/>
          </p15:clr>
        </p15:guide>
      </p15:sldGuideLst>
    </p:ext>
    <p:ext uri="{2D200454-40CA-4A62-9FC3-DE9A4176ACB9}">
      <p15:notesGuideLst xmlns:p15="http://schemas.microsoft.com/office/powerpoint/2012/main">
        <p15:guide id="1" orient="horz" pos="2160" userDrawn="1">
          <p15:clr>
            <a:srgbClr val="A4A3A4"/>
          </p15:clr>
        </p15:guide>
        <p15:guide id="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lsa Butler" initials="AB" lastIdx="1" clrIdx="0">
    <p:extLst>
      <p:ext uri="{19B8F6BF-5375-455C-9EA6-DF929625EA0E}">
        <p15:presenceInfo xmlns:p15="http://schemas.microsoft.com/office/powerpoint/2012/main" userId="Ailsa Butler" providerId="None"/>
      </p:ext>
    </p:extLst>
  </p:cmAuthor>
  <p:cmAuthor id="2" name="Nicola Lindson" initials="NL" lastIdx="7" clrIdx="1">
    <p:extLst>
      <p:ext uri="{19B8F6BF-5375-455C-9EA6-DF929625EA0E}">
        <p15:presenceInfo xmlns:p15="http://schemas.microsoft.com/office/powerpoint/2012/main" userId="Nicola Lindso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5F5FF"/>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79" autoAdjust="0"/>
    <p:restoredTop sz="99819" autoAdjust="0"/>
  </p:normalViewPr>
  <p:slideViewPr>
    <p:cSldViewPr snapToGrid="0" showGuides="1">
      <p:cViewPr varScale="1">
        <p:scale>
          <a:sx n="87" d="100"/>
          <a:sy n="87" d="100"/>
        </p:scale>
        <p:origin x="2130" y="90"/>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160"/>
        <p:guide/>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606800" y="514350"/>
            <a:ext cx="1930400" cy="25717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499660" y="3257550"/>
            <a:ext cx="6144683"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5"/>
          </p:nvPr>
        </p:nvSpPr>
        <p:spPr>
          <a:xfrm>
            <a:off x="8030501" y="6515100"/>
            <a:ext cx="1113499" cy="342900"/>
          </a:xfrm>
          <a:prstGeom prst="rect">
            <a:avLst/>
          </a:prstGeom>
        </p:spPr>
        <p:txBody>
          <a:bodyPr vert="horz" lIns="91440" tIns="45720" rIns="91440" bIns="45720"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329804" y="2830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45864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89554" y="0"/>
            <a:ext cx="2868446" cy="9144000"/>
          </a:xfrm>
          <a:prstGeom prst="rect">
            <a:avLst/>
          </a:prstGeom>
        </p:spPr>
      </p:pic>
      <p:sp>
        <p:nvSpPr>
          <p:cNvPr id="9" name="Rectangle 8"/>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4" name="Picture Placeholder 6"/>
          <p:cNvSpPr>
            <a:spLocks noGrp="1"/>
          </p:cNvSpPr>
          <p:nvPr>
            <p:ph type="pic" sz="quarter" idx="10" hasCustomPrompt="1"/>
          </p:nvPr>
        </p:nvSpPr>
        <p:spPr>
          <a:xfrm>
            <a:off x="329804" y="2976000"/>
            <a:ext cx="4617000" cy="5088000"/>
          </a:xfrm>
          <a:solidFill>
            <a:schemeClr val="accent5"/>
          </a:solidFill>
        </p:spPr>
        <p:txBody>
          <a:bodyPr lIns="216000" tIns="108000"/>
          <a:lstStyle>
            <a:lvl1pPr marL="0" indent="0">
              <a:defRPr>
                <a:solidFill>
                  <a:schemeClr val="bg1"/>
                </a:solidFill>
                <a:latin typeface="+mn-lt"/>
              </a:defRPr>
            </a:lvl1pPr>
          </a:lstStyle>
          <a:p>
            <a:r>
              <a:rPr lang="en-GB" dirty="0" smtClean="0"/>
              <a:t>Insert image here</a:t>
            </a:r>
            <a:endParaRPr lang="en-GB" dirty="0"/>
          </a:p>
        </p:txBody>
      </p:sp>
      <p:sp>
        <p:nvSpPr>
          <p:cNvPr id="6" name="Text Placeholder 5"/>
          <p:cNvSpPr>
            <a:spLocks noGrp="1"/>
          </p:cNvSpPr>
          <p:nvPr>
            <p:ph type="body" sz="quarter" idx="11"/>
          </p:nvPr>
        </p:nvSpPr>
        <p:spPr>
          <a:xfrm>
            <a:off x="329803" y="8216900"/>
            <a:ext cx="4632722" cy="499533"/>
          </a:xfrm>
        </p:spPr>
        <p:txBody>
          <a:bodyPr/>
          <a:lstStyle>
            <a:lvl1pPr>
              <a:spcBef>
                <a:spcPts val="0"/>
              </a:spcBef>
              <a:defRPr sz="1050"/>
            </a:lvl1pPr>
          </a:lstStyle>
          <a:p>
            <a:pPr lvl="0"/>
            <a:r>
              <a:rPr lang="en-US" smtClean="0"/>
              <a:t>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329804" y="1603200"/>
            <a:ext cx="4590000" cy="614400"/>
          </a:xfrm>
        </p:spPr>
        <p:txBody>
          <a:bodyPr anchor="t" anchorCtr="0"/>
          <a:lstStyle>
            <a:lvl1pPr>
              <a:defRPr sz="1500"/>
            </a:lvl1pPr>
          </a:lstStyle>
          <a:p>
            <a:r>
              <a:rPr lang="en-US" smtClean="0"/>
              <a:t>Click to edit Master title style</a:t>
            </a:r>
            <a:endParaRPr lang="en-GB" dirty="0"/>
          </a:p>
        </p:txBody>
      </p:sp>
      <p:sp>
        <p:nvSpPr>
          <p:cNvPr id="8" name="Text Placeholder 5"/>
          <p:cNvSpPr>
            <a:spLocks noGrp="1"/>
          </p:cNvSpPr>
          <p:nvPr>
            <p:ph type="body" sz="quarter" idx="11"/>
          </p:nvPr>
        </p:nvSpPr>
        <p:spPr>
          <a:xfrm>
            <a:off x="329803" y="8216900"/>
            <a:ext cx="4632722" cy="499533"/>
          </a:xfrm>
        </p:spPr>
        <p:txBody>
          <a:bodyPr/>
          <a:lstStyle>
            <a:lvl1pPr>
              <a:spcBef>
                <a:spcPts val="0"/>
              </a:spcBef>
              <a:defRPr sz="1050"/>
            </a:lvl1pPr>
          </a:lstStyle>
          <a:p>
            <a:pPr lvl="0"/>
            <a:r>
              <a:rPr lang="en-US" smtClean="0"/>
              <a:t>Edit Master text styles</a:t>
            </a:r>
          </a:p>
        </p:txBody>
      </p:sp>
      <p:pic>
        <p:nvPicPr>
          <p:cNvPr id="10" name="Picture 9"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7" name="Rectangle 6"/>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6858000" cy="9144000"/>
          </a:xfrm>
          <a:solidFill>
            <a:schemeClr val="accent5"/>
          </a:solidFill>
        </p:spPr>
        <p:txBody>
          <a:bodyPr lIns="432000" tIns="324000"/>
          <a:lstStyle>
            <a:lvl1pPr marL="0" indent="0">
              <a:defRPr>
                <a:solidFill>
                  <a:schemeClr val="bg1"/>
                </a:solidFill>
                <a:latin typeface="+mn-lt"/>
              </a:defRPr>
            </a:lvl1pPr>
          </a:lstStyle>
          <a:p>
            <a:r>
              <a:rPr lang="en-GB" dirty="0" smtClean="0"/>
              <a:t>Insert image here</a:t>
            </a:r>
            <a:endParaRPr lang="en-GB" dirty="0"/>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061369"/>
            <a:ext cx="3348000" cy="749833"/>
          </a:xfrm>
        </p:spPr>
        <p:txBody>
          <a:bodyPr anchor="t" anchorCtr="0"/>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5" y="3799200"/>
            <a:ext cx="3144440" cy="2776800"/>
          </a:xfrm>
        </p:spPr>
        <p:txBody>
          <a:bodyPr/>
          <a:lstStyle>
            <a:lvl1pPr marL="0" indent="0" algn="l">
              <a:lnSpc>
                <a:spcPts val="1425"/>
              </a:lnSpc>
              <a:spcBef>
                <a:spcPts val="0"/>
              </a:spcBef>
              <a:buNone/>
              <a:defRPr sz="1350" b="0">
                <a:solidFill>
                  <a:schemeClr val="tx2"/>
                </a:solidFill>
                <a:latin typeface="+mn-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US"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89554" y="0"/>
            <a:ext cx="2868446" cy="9144000"/>
          </a:xfrm>
          <a:prstGeom prst="rect">
            <a:avLst/>
          </a:prstGeom>
        </p:spPr>
      </p:pic>
      <p:sp>
        <p:nvSpPr>
          <p:cNvPr id="8" name="Rectangle 7"/>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0" name="Rectangle 9"/>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061369"/>
            <a:ext cx="3348000" cy="749833"/>
          </a:xfrm>
        </p:spPr>
        <p:txBody>
          <a:bodyPr anchor="t" anchorCtr="0"/>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5" y="3799200"/>
            <a:ext cx="3144440" cy="2930400"/>
          </a:xfrm>
        </p:spPr>
        <p:txBody>
          <a:bodyPr/>
          <a:lstStyle>
            <a:lvl1pPr marL="0" indent="0" algn="l">
              <a:lnSpc>
                <a:spcPts val="1425"/>
              </a:lnSpc>
              <a:spcBef>
                <a:spcPts val="0"/>
              </a:spcBef>
              <a:buNone/>
              <a:defRPr sz="1350" b="0">
                <a:solidFill>
                  <a:schemeClr val="tx2"/>
                </a:solidFill>
                <a:latin typeface="+mn-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0105" y="-517"/>
            <a:ext cx="2282944" cy="9144000"/>
          </a:xfrm>
          <a:prstGeom prst="rect">
            <a:avLst/>
          </a:prstGeom>
        </p:spPr>
      </p:pic>
      <p:sp>
        <p:nvSpPr>
          <p:cNvPr id="8" name="Rectangle 7"/>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0" name="Rectangle 9"/>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329804" y="2830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45864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0105" y="-517"/>
            <a:ext cx="2282944" cy="9144000"/>
          </a:xfrm>
          <a:prstGeom prst="rect">
            <a:avLst/>
          </a:prstGeom>
        </p:spPr>
      </p:pic>
      <p:sp>
        <p:nvSpPr>
          <p:cNvPr id="9" name="Rectangle 8"/>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1" name="Picture 10"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2" name="Rectangle 11"/>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sp>
        <p:nvSpPr>
          <p:cNvPr id="6" name="Rectangle 5"/>
          <p:cNvSpPr/>
          <p:nvPr userDrawn="1"/>
        </p:nvSpPr>
        <p:spPr>
          <a:xfrm>
            <a:off x="2943000" y="0"/>
            <a:ext cx="3915000" cy="9144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2" name="Title 1"/>
          <p:cNvSpPr>
            <a:spLocks noGrp="1"/>
          </p:cNvSpPr>
          <p:nvPr>
            <p:ph type="ctrTitle"/>
          </p:nvPr>
        </p:nvSpPr>
        <p:spPr>
          <a:xfrm>
            <a:off x="3456000" y="2619769"/>
            <a:ext cx="3267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456000" y="5114400"/>
            <a:ext cx="3034800" cy="1096800"/>
          </a:xfrm>
        </p:spPr>
        <p:txBody>
          <a:bodyPr/>
          <a:lstStyle>
            <a:lvl1pPr marL="0" indent="0" algn="l">
              <a:lnSpc>
                <a:spcPts val="1425"/>
              </a:lnSpc>
              <a:spcBef>
                <a:spcPts val="0"/>
              </a:spcBef>
              <a:buNone/>
              <a:defRPr sz="1350" b="1">
                <a:solidFill>
                  <a:schemeClr val="bg1"/>
                </a:solidFill>
                <a:latin typeface="+mj-lt"/>
              </a:defRPr>
            </a:lvl1pPr>
            <a:lvl2pPr marL="2381" indent="0" algn="l">
              <a:lnSpc>
                <a:spcPts val="1425"/>
              </a:lnSpc>
              <a:spcBef>
                <a:spcPts val="0"/>
              </a:spcBef>
              <a:buNone/>
              <a:defRPr sz="1350">
                <a:solidFill>
                  <a:schemeClr val="bg1"/>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1555266" y="0"/>
            <a:ext cx="2082835" cy="9144000"/>
          </a:xfrm>
          <a:prstGeom prst="rect">
            <a:avLst/>
          </a:prstGeom>
        </p:spPr>
      </p:pic>
      <p:pic>
        <p:nvPicPr>
          <p:cNvPr id="10" name="Picture 9"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329804" y="4750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63048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19939" y="0"/>
            <a:ext cx="3211830" cy="9144000"/>
          </a:xfrm>
          <a:prstGeom prst="rect">
            <a:avLst/>
          </a:prstGeom>
        </p:spPr>
      </p:pic>
      <p:sp>
        <p:nvSpPr>
          <p:cNvPr id="9" name="Rectangle 8"/>
          <p:cNvSpPr/>
          <p:nvPr userDrawn="1"/>
        </p:nvSpPr>
        <p:spPr>
          <a:xfrm rot="18931217">
            <a:off x="4697665" y="7318394"/>
            <a:ext cx="628855" cy="111796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3336000"/>
            <a:ext cx="6858000" cy="5808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329804" y="1726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071600" y="1879200"/>
            <a:ext cx="24948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pic>
        <p:nvPicPr>
          <p:cNvPr id="11" name="Picture 10"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9" name="Rectangle 8"/>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598969"/>
            <a:ext cx="3088397"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5277600"/>
            <a:ext cx="3088397"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smtClean="0">
                <a:solidFill>
                  <a:schemeClr val="tx2"/>
                </a:solidFill>
                <a:latin typeface="+mn-lt"/>
              </a:rPr>
              <a:t>Trusted evidence.</a:t>
            </a:r>
          </a:p>
          <a:p>
            <a:pPr>
              <a:lnSpc>
                <a:spcPts val="1500"/>
              </a:lnSpc>
            </a:pPr>
            <a:r>
              <a:rPr lang="en-GB" sz="1350" spc="-23" baseline="0" dirty="0" smtClean="0">
                <a:solidFill>
                  <a:schemeClr val="tx2"/>
                </a:solidFill>
                <a:latin typeface="+mn-lt"/>
              </a:rPr>
              <a:t>Informed decisions.</a:t>
            </a:r>
          </a:p>
          <a:p>
            <a:pPr>
              <a:lnSpc>
                <a:spcPts val="1500"/>
              </a:lnSpc>
            </a:pPr>
            <a:r>
              <a:rPr lang="en-GB" sz="1350" spc="-23" baseline="0" dirty="0" smtClean="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4150520" y="0"/>
            <a:ext cx="2340735" cy="9144000"/>
          </a:xfrm>
          <a:prstGeom prst="rect">
            <a:avLst/>
          </a:prstGeom>
        </p:spPr>
      </p:pic>
      <p:sp>
        <p:nvSpPr>
          <p:cNvPr id="7" name="Picture Placeholder 6"/>
          <p:cNvSpPr>
            <a:spLocks noGrp="1"/>
          </p:cNvSpPr>
          <p:nvPr>
            <p:ph type="pic" sz="quarter" idx="10" hasCustomPrompt="1"/>
          </p:nvPr>
        </p:nvSpPr>
        <p:spPr>
          <a:xfrm>
            <a:off x="3483000" y="1766400"/>
            <a:ext cx="3375000" cy="4512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pic>
        <p:nvPicPr>
          <p:cNvPr id="11" name="Picture 10"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2" name="Rectangle 11"/>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3336000"/>
            <a:ext cx="6858000" cy="5808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329804" y="4558969"/>
            <a:ext cx="3348000" cy="1441033"/>
          </a:xfrm>
        </p:spPr>
        <p:txBody>
          <a:bodyPr/>
          <a:lstStyle>
            <a:lvl1pPr algn="l">
              <a:lnSpc>
                <a:spcPts val="285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329804" y="6170400"/>
            <a:ext cx="24948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smtClean="0"/>
              <a:t>Click to edit Master subtitle style</a:t>
            </a:r>
            <a:endParaRPr lang="en-GB" dirty="0"/>
          </a:p>
        </p:txBody>
      </p:sp>
      <p:pic>
        <p:nvPicPr>
          <p:cNvPr id="11" name="Picture 10"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9" name="Rectangle 8"/>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29804" y="1756800"/>
            <a:ext cx="4590000" cy="843784"/>
          </a:xfrm>
          <a:prstGeom prst="rect">
            <a:avLst/>
          </a:prstGeom>
        </p:spPr>
        <p:txBody>
          <a:bodyPr vert="horz" lIns="0" tIns="0" rIns="0" bIns="0" rtlCol="0" anchor="b"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329804" y="3033600"/>
            <a:ext cx="4590000" cy="5212800"/>
          </a:xfrm>
          <a:prstGeom prst="rect">
            <a:avLst/>
          </a:prstGeom>
        </p:spPr>
        <p:txBody>
          <a:bodyPr vert="horz" lIns="0" tIns="0" rIns="0" bIns="0" rtlCol="0">
            <a:no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365242" y="0"/>
            <a:ext cx="1492758" cy="9144000"/>
          </a:xfrm>
          <a:prstGeom prst="rect">
            <a:avLst/>
          </a:prstGeom>
        </p:spPr>
      </p:pic>
      <p:pic>
        <p:nvPicPr>
          <p:cNvPr id="4" name="Picture 3" descr="Cochrane_UK_Logo_RGB.png"/>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8" name="Rectangle 7"/>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t>Other logo</a:t>
            </a:r>
            <a:endParaRPr lang="en-US" sz="900" dirty="0"/>
          </a:p>
        </p:txBody>
      </p:sp>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685784" rtl="0" eaLnBrk="1" latinLnBrk="0" hangingPunct="1">
        <a:spcBef>
          <a:spcPct val="0"/>
        </a:spcBef>
        <a:buNone/>
        <a:defRPr sz="2700" b="1" kern="1200" spc="-30" baseline="0">
          <a:solidFill>
            <a:schemeClr val="bg2"/>
          </a:solidFill>
          <a:latin typeface="+mj-lt"/>
          <a:ea typeface="+mj-ea"/>
          <a:cs typeface="+mj-cs"/>
        </a:defRPr>
      </a:lvl1pPr>
    </p:titleStyle>
    <p:bodyStyle>
      <a:lvl1pPr marL="0" indent="0" algn="l" defTabSz="685784" rtl="0" eaLnBrk="1" latinLnBrk="0" hangingPunct="1">
        <a:spcBef>
          <a:spcPts val="851"/>
        </a:spcBef>
        <a:spcAft>
          <a:spcPts val="0"/>
        </a:spcAft>
        <a:buClr>
          <a:schemeClr val="bg2"/>
        </a:buClr>
        <a:buFont typeface="Arial" pitchFamily="34" charset="0"/>
        <a:buNone/>
        <a:defRPr sz="1500" kern="1200" spc="-15" baseline="0">
          <a:solidFill>
            <a:schemeClr val="tx2"/>
          </a:solidFill>
          <a:latin typeface="+mj-lt"/>
          <a:ea typeface="+mn-ea"/>
          <a:cs typeface="+mn-cs"/>
        </a:defRPr>
      </a:lvl1pPr>
      <a:lvl2pPr marL="134538" indent="-134538" algn="l" defTabSz="685784" rtl="0" eaLnBrk="1" latinLnBrk="0" hangingPunct="1">
        <a:spcBef>
          <a:spcPts val="851"/>
        </a:spcBef>
        <a:spcAft>
          <a:spcPts val="0"/>
        </a:spcAft>
        <a:buClr>
          <a:schemeClr val="bg2"/>
        </a:buClr>
        <a:buFont typeface="Arial" pitchFamily="34" charset="0"/>
        <a:buChar char="•"/>
        <a:defRPr sz="1500" kern="1200" spc="-15" baseline="0">
          <a:solidFill>
            <a:schemeClr val="tx2"/>
          </a:solidFill>
          <a:latin typeface="+mj-lt"/>
          <a:ea typeface="+mn-ea"/>
          <a:cs typeface="+mn-cs"/>
        </a:defRPr>
      </a:lvl2pPr>
      <a:lvl3pPr marL="291696" indent="-119060" algn="l" defTabSz="685784"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3pPr>
      <a:lvl4pPr marL="459570" indent="-146444" algn="l" defTabSz="685784" rtl="0" eaLnBrk="1" latinLnBrk="0" hangingPunct="1">
        <a:spcBef>
          <a:spcPts val="425"/>
        </a:spcBef>
        <a:buClr>
          <a:schemeClr val="bg2"/>
        </a:buClr>
        <a:buFont typeface="Arial" pitchFamily="34" charset="0"/>
        <a:buChar char="•"/>
        <a:defRPr sz="1350" kern="1200" spc="-15" baseline="0">
          <a:solidFill>
            <a:schemeClr val="tx2"/>
          </a:solidFill>
          <a:latin typeface="+mj-lt"/>
          <a:ea typeface="+mn-ea"/>
          <a:cs typeface="+mn-cs"/>
        </a:defRPr>
      </a:lvl4pPr>
      <a:lvl5pPr marL="636969" indent="-140490" algn="l" defTabSz="685784"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5pPr>
      <a:lvl6pPr marL="1885903"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6.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hyperlink" Target="http://podcasts.ox.ac.uk/series/lets-talk-e-cigarettes" TargetMode="External"/><Relationship Id="rId2" Type="http://schemas.openxmlformats.org/officeDocument/2006/relationships/hyperlink" Target="https://doi.org/10.1002/14651858.CD010216.pub6" TargetMode="External"/><Relationship Id="rId1" Type="http://schemas.openxmlformats.org/officeDocument/2006/relationships/slideLayout" Target="../slideLayouts/slideLayout16.xml"/><Relationship Id="rId6" Type="http://schemas.openxmlformats.org/officeDocument/2006/relationships/image" Target="../media/image11.png"/><Relationship Id="rId11" Type="http://schemas.openxmlformats.org/officeDocument/2006/relationships/image" Target="../media/image15.png"/><Relationship Id="rId5" Type="http://schemas.openxmlformats.org/officeDocument/2006/relationships/image" Target="../media/image10.png"/><Relationship Id="rId10" Type="http://schemas.openxmlformats.org/officeDocument/2006/relationships/image" Target="../media/image14.png"/><Relationship Id="rId4" Type="http://schemas.openxmlformats.org/officeDocument/2006/relationships/image" Target="../media/image9.png"/><Relationship Id="rId9" Type="http://schemas.openxmlformats.org/officeDocument/2006/relationships/hyperlink" Target="https://www.cebm.ox.ac.uk/research/electronic-cigarettes-for-smoking-cessation-cochrane-living-systematic-review-1"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image" Target="../media/image8.png"/><Relationship Id="rId1" Type="http://schemas.openxmlformats.org/officeDocument/2006/relationships/slideLayout" Target="../slideLayouts/slideLayout16.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6916" y="2402879"/>
            <a:ext cx="3012288" cy="4078039"/>
          </a:xfrm>
          <a:prstGeom prst="rect">
            <a:avLst/>
          </a:prstGeom>
          <a:solidFill>
            <a:schemeClr val="accent2">
              <a:lumMod val="20000"/>
              <a:lumOff val="80000"/>
            </a:schemeClr>
          </a:solidFill>
          <a:ln>
            <a:solidFill>
              <a:srgbClr val="00B0F0"/>
            </a:solidFill>
          </a:ln>
        </p:spPr>
        <p:txBody>
          <a:bodyPr wrap="square" rtlCol="0">
            <a:spAutoFit/>
          </a:bodyPr>
          <a:lstStyle/>
          <a:p>
            <a:pPr>
              <a:spcAft>
                <a:spcPts val="600"/>
              </a:spcAft>
            </a:pPr>
            <a:r>
              <a:rPr lang="en-GB" sz="1400" b="1" dirty="0">
                <a:solidFill>
                  <a:srgbClr val="00B0F0"/>
                </a:solidFill>
              </a:rPr>
              <a:t>Key </a:t>
            </a:r>
            <a:r>
              <a:rPr lang="en-GB" sz="1400" b="1" dirty="0" smtClean="0">
                <a:solidFill>
                  <a:srgbClr val="00B0F0"/>
                </a:solidFill>
              </a:rPr>
              <a:t>findings</a:t>
            </a:r>
            <a:endParaRPr lang="en-GB" sz="1400" dirty="0"/>
          </a:p>
          <a:p>
            <a:pPr marL="128585" indent="-128585">
              <a:spcAft>
                <a:spcPts val="600"/>
              </a:spcAft>
              <a:buFont typeface="Arial" panose="020B0604020202020204" pitchFamily="34" charset="0"/>
              <a:buChar char="•"/>
            </a:pPr>
            <a:r>
              <a:rPr lang="en-GB" sz="1100" dirty="0" smtClean="0">
                <a:solidFill>
                  <a:srgbClr val="002060"/>
                </a:solidFill>
                <a:latin typeface="Arial" panose="020B0604020202020204" pitchFamily="34" charset="0"/>
                <a:ea typeface="Times New Roman" panose="02020603050405020304" pitchFamily="18" charset="0"/>
                <a:cs typeface="Times New Roman" panose="02020603050405020304" pitchFamily="18" charset="0"/>
              </a:rPr>
              <a:t>Our </a:t>
            </a:r>
            <a:r>
              <a:rPr lang="en-GB" sz="11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review showed more people probably stop smoking for at least six months using nicotine e</a:t>
            </a:r>
            <a:r>
              <a:rPr lang="en-GB" sz="1100" dirty="0">
                <a:solidFill>
                  <a:srgbClr val="002060"/>
                </a:solidFill>
                <a:latin typeface="Cambria Math" panose="02040503050406030204" pitchFamily="18" charset="0"/>
                <a:ea typeface="Times New Roman" panose="02020603050405020304" pitchFamily="18" charset="0"/>
                <a:cs typeface="Cambria Math" panose="02040503050406030204" pitchFamily="18" charset="0"/>
              </a:rPr>
              <a:t>‐</a:t>
            </a:r>
            <a:r>
              <a:rPr lang="en-GB" sz="11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cigarettes than using nicotine replacement therapy, or nicotine</a:t>
            </a:r>
            <a:r>
              <a:rPr lang="en-GB" sz="1100" dirty="0">
                <a:solidFill>
                  <a:srgbClr val="002060"/>
                </a:solidFill>
                <a:latin typeface="Cambria Math" panose="02040503050406030204" pitchFamily="18" charset="0"/>
                <a:ea typeface="Times New Roman" panose="02020603050405020304" pitchFamily="18" charset="0"/>
                <a:cs typeface="Cambria Math" panose="02040503050406030204" pitchFamily="18" charset="0"/>
              </a:rPr>
              <a:t>‐</a:t>
            </a:r>
            <a:r>
              <a:rPr lang="en-GB" sz="1100"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free e‑cigarettes.</a:t>
            </a:r>
            <a:endParaRPr lang="en-GB" sz="1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128585" indent="-128585">
              <a:spcAft>
                <a:spcPts val="600"/>
              </a:spcAft>
              <a:buFont typeface="Arial" panose="020B0604020202020204" pitchFamily="34" charset="0"/>
              <a:buChar char="•"/>
            </a:pPr>
            <a:r>
              <a:rPr lang="en-GB" sz="1100" dirty="0" smtClean="0">
                <a:solidFill>
                  <a:srgbClr val="002060"/>
                </a:solidFill>
              </a:rPr>
              <a:t>Nicotine e-cigarettes </a:t>
            </a:r>
            <a:r>
              <a:rPr lang="en-GB" sz="1100" dirty="0">
                <a:solidFill>
                  <a:srgbClr val="002060"/>
                </a:solidFill>
              </a:rPr>
              <a:t>may work better than no </a:t>
            </a:r>
            <a:r>
              <a:rPr lang="en-GB" sz="1100" dirty="0" smtClean="0">
                <a:solidFill>
                  <a:srgbClr val="002060"/>
                </a:solidFill>
              </a:rPr>
              <a:t>support for quitting smoking, or than </a:t>
            </a:r>
            <a:r>
              <a:rPr lang="en-GB" sz="1100" dirty="0">
                <a:solidFill>
                  <a:srgbClr val="002060"/>
                </a:solidFill>
              </a:rPr>
              <a:t>behavioural support </a:t>
            </a:r>
            <a:r>
              <a:rPr lang="en-GB" sz="1100" dirty="0" smtClean="0">
                <a:solidFill>
                  <a:srgbClr val="002060"/>
                </a:solidFill>
              </a:rPr>
              <a:t>alone.</a:t>
            </a:r>
          </a:p>
          <a:p>
            <a:pPr marL="128585" indent="-128585">
              <a:spcAft>
                <a:spcPts val="600"/>
              </a:spcAft>
              <a:buFont typeface="Arial" panose="020B0604020202020204" pitchFamily="34" charset="0"/>
              <a:buChar char="•"/>
            </a:pPr>
            <a:r>
              <a:rPr lang="en-GB" sz="1100" dirty="0" smtClean="0">
                <a:solidFill>
                  <a:srgbClr val="002060"/>
                </a:solidFill>
              </a:rPr>
              <a:t>Nicotine e-cigarettes </a:t>
            </a:r>
            <a:r>
              <a:rPr lang="en-GB" sz="1100" dirty="0">
                <a:solidFill>
                  <a:srgbClr val="002060"/>
                </a:solidFill>
              </a:rPr>
              <a:t>may not be associated with serious unwanted effects</a:t>
            </a:r>
            <a:r>
              <a:rPr lang="en-GB" sz="1100" dirty="0" smtClean="0">
                <a:solidFill>
                  <a:srgbClr val="002060"/>
                </a:solidFill>
              </a:rPr>
              <a:t>.</a:t>
            </a:r>
          </a:p>
          <a:p>
            <a:pPr marL="128585" indent="-128585">
              <a:spcAft>
                <a:spcPts val="600"/>
              </a:spcAft>
              <a:buFont typeface="Arial" panose="020B0604020202020204" pitchFamily="34" charset="0"/>
              <a:buChar char="•"/>
            </a:pPr>
            <a:r>
              <a:rPr lang="en-GB" sz="1100" dirty="0" smtClean="0">
                <a:solidFill>
                  <a:schemeClr val="tx2"/>
                </a:solidFill>
                <a:latin typeface="Arial" panose="020B0604020202020204" pitchFamily="34" charset="0"/>
                <a:ea typeface="Times New Roman" panose="02020603050405020304" pitchFamily="18" charset="0"/>
                <a:cs typeface="Times New Roman" panose="02020603050405020304" pitchFamily="18" charset="0"/>
              </a:rPr>
              <a:t>The </a:t>
            </a:r>
            <a:r>
              <a:rPr lang="en-GB" sz="1100" dirty="0">
                <a:solidFill>
                  <a:schemeClr val="tx2"/>
                </a:solidFill>
                <a:latin typeface="Arial" panose="020B0604020202020204" pitchFamily="34" charset="0"/>
                <a:ea typeface="Times New Roman" panose="02020603050405020304" pitchFamily="18" charset="0"/>
                <a:cs typeface="Times New Roman" panose="02020603050405020304" pitchFamily="18" charset="0"/>
              </a:rPr>
              <a:t>unwanted effects reported most often with nicotine e</a:t>
            </a:r>
            <a:r>
              <a:rPr lang="en-GB" sz="1100" dirty="0">
                <a:solidFill>
                  <a:schemeClr val="tx2"/>
                </a:solidFill>
                <a:latin typeface="Cambria Math" panose="02040503050406030204" pitchFamily="18" charset="0"/>
                <a:ea typeface="Times New Roman" panose="02020603050405020304" pitchFamily="18" charset="0"/>
                <a:cs typeface="Cambria Math" panose="02040503050406030204" pitchFamily="18" charset="0"/>
              </a:rPr>
              <a:t>‐</a:t>
            </a:r>
            <a:r>
              <a:rPr lang="en-GB" sz="1100" dirty="0">
                <a:solidFill>
                  <a:schemeClr val="tx2"/>
                </a:solidFill>
                <a:latin typeface="Arial" panose="020B0604020202020204" pitchFamily="34" charset="0"/>
                <a:ea typeface="Times New Roman" panose="02020603050405020304" pitchFamily="18" charset="0"/>
                <a:cs typeface="Times New Roman" panose="02020603050405020304" pitchFamily="18" charset="0"/>
              </a:rPr>
              <a:t>cigarettes were throat or mouth irritation, headache, cough and feeling sick. These effects reduced over time as people continued using nicotine e</a:t>
            </a:r>
            <a:r>
              <a:rPr lang="en-GB" sz="1100" dirty="0">
                <a:solidFill>
                  <a:schemeClr val="tx2"/>
                </a:solidFill>
                <a:latin typeface="Cambria Math" panose="02040503050406030204" pitchFamily="18" charset="0"/>
                <a:ea typeface="Times New Roman" panose="02020603050405020304" pitchFamily="18" charset="0"/>
                <a:cs typeface="Cambria Math" panose="02040503050406030204" pitchFamily="18" charset="0"/>
              </a:rPr>
              <a:t>‐</a:t>
            </a:r>
            <a:r>
              <a:rPr lang="en-GB" sz="1100" dirty="0">
                <a:solidFill>
                  <a:schemeClr val="tx2"/>
                </a:solidFill>
                <a:latin typeface="Arial" panose="020B0604020202020204" pitchFamily="34" charset="0"/>
                <a:ea typeface="Times New Roman" panose="02020603050405020304" pitchFamily="18" charset="0"/>
                <a:cs typeface="Times New Roman" panose="02020603050405020304" pitchFamily="18" charset="0"/>
              </a:rPr>
              <a:t>cigarettes</a:t>
            </a:r>
            <a:r>
              <a:rPr lang="en-GB" sz="1100" dirty="0" smtClean="0">
                <a:solidFill>
                  <a:schemeClr val="tx2"/>
                </a:solidFill>
                <a:latin typeface="Arial" panose="020B0604020202020204" pitchFamily="34" charset="0"/>
                <a:ea typeface="Times New Roman" panose="02020603050405020304" pitchFamily="18" charset="0"/>
                <a:cs typeface="Times New Roman" panose="02020603050405020304" pitchFamily="18" charset="0"/>
              </a:rPr>
              <a:t>. </a:t>
            </a:r>
            <a:endParaRPr lang="en-GB" sz="1100" dirty="0" smtClean="0">
              <a:solidFill>
                <a:srgbClr val="002060"/>
              </a:solidFill>
            </a:endParaRPr>
          </a:p>
          <a:p>
            <a:r>
              <a:rPr lang="en-GB" sz="1100" dirty="0">
                <a:solidFill>
                  <a:srgbClr val="002060"/>
                </a:solidFill>
              </a:rPr>
              <a:t>W</a:t>
            </a:r>
            <a:r>
              <a:rPr lang="en-GB" sz="1100" dirty="0" smtClean="0">
                <a:solidFill>
                  <a:srgbClr val="002060"/>
                </a:solidFill>
              </a:rPr>
              <a:t>e </a:t>
            </a:r>
            <a:r>
              <a:rPr lang="en-GB" sz="1100" dirty="0">
                <a:solidFill>
                  <a:srgbClr val="002060"/>
                </a:solidFill>
              </a:rPr>
              <a:t>need more, reliable evidence to be confident about the effects of e‐cigarettes, particularly the effects of newer types of e‐cigarettes that have better nicotine delivery</a:t>
            </a:r>
            <a:r>
              <a:rPr lang="en-GB" sz="1100" dirty="0" smtClean="0"/>
              <a:t>.</a:t>
            </a:r>
          </a:p>
        </p:txBody>
      </p:sp>
      <p:sp>
        <p:nvSpPr>
          <p:cNvPr id="9" name="Rectangle 8"/>
          <p:cNvSpPr/>
          <p:nvPr/>
        </p:nvSpPr>
        <p:spPr>
          <a:xfrm>
            <a:off x="112065" y="1660212"/>
            <a:ext cx="6129238" cy="742639"/>
          </a:xfrm>
          <a:prstGeom prst="rect">
            <a:avLst/>
          </a:prstGeom>
        </p:spPr>
        <p:txBody>
          <a:bodyPr wrap="square">
            <a:spAutoFit/>
          </a:bodyPr>
          <a:lstStyle/>
          <a:p>
            <a:pPr>
              <a:lnSpc>
                <a:spcPct val="107000"/>
              </a:lnSpc>
              <a:spcAft>
                <a:spcPts val="600"/>
              </a:spcAft>
            </a:pPr>
            <a:r>
              <a:rPr lang="en-GB" sz="1000" dirty="0">
                <a:solidFill>
                  <a:schemeClr val="tx2"/>
                </a:solidFill>
                <a:latin typeface="Arial" panose="020B0604020202020204" pitchFamily="34" charset="0"/>
                <a:ea typeface="Calibri" panose="020F0502020204030204" pitchFamily="34" charset="0"/>
                <a:cs typeface="Times New Roman" panose="02020603050405020304" pitchFamily="18" charset="0"/>
              </a:rPr>
              <a:t>This briefing document brings you </a:t>
            </a:r>
            <a:r>
              <a:rPr lang="en-GB" sz="100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the </a:t>
            </a:r>
            <a:r>
              <a:rPr lang="en-GB" sz="1000" dirty="0">
                <a:solidFill>
                  <a:schemeClr val="tx2"/>
                </a:solidFill>
                <a:latin typeface="Arial" panose="020B0604020202020204" pitchFamily="34" charset="0"/>
                <a:ea typeface="Calibri" panose="020F0502020204030204" pitchFamily="34" charset="0"/>
                <a:cs typeface="Times New Roman" panose="02020603050405020304" pitchFamily="18" charset="0"/>
              </a:rPr>
              <a:t>most up to date information on the effect and safety of using electronic cigarettes (ECs) to help people who smoke to stop smoking. This evidence comes from our latest Cochrane </a:t>
            </a:r>
            <a:r>
              <a:rPr lang="en-GB" sz="100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Review</a:t>
            </a:r>
            <a:r>
              <a:rPr lang="en-GB" sz="1000" dirty="0">
                <a:solidFill>
                  <a:schemeClr val="tx2"/>
                </a:solidFill>
                <a:latin typeface="Arial" panose="020B0604020202020204" pitchFamily="34" charset="0"/>
                <a:ea typeface="Calibri" panose="020F0502020204030204" pitchFamily="34" charset="0"/>
                <a:cs typeface="Times New Roman" panose="02020603050405020304" pitchFamily="18" charset="0"/>
              </a:rPr>
              <a:t>. Cochrane are a non-profit organisation that review all of the available evidence on a particular topic. Our findings help people to make healthcare decisions</a:t>
            </a:r>
            <a:r>
              <a:rPr lang="en-GB" sz="1000" dirty="0" smtClean="0">
                <a:solidFill>
                  <a:schemeClr val="tx2"/>
                </a:solidFill>
                <a:latin typeface="Arial" panose="020B0604020202020204" pitchFamily="34" charset="0"/>
                <a:ea typeface="Calibri" panose="020F0502020204030204" pitchFamily="34" charset="0"/>
                <a:cs typeface="Times New Roman" panose="02020603050405020304" pitchFamily="18" charset="0"/>
              </a:rPr>
              <a:t>.</a:t>
            </a:r>
            <a:endParaRPr lang="en-GB" sz="10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10"/>
          <p:cNvSpPr/>
          <p:nvPr/>
        </p:nvSpPr>
        <p:spPr>
          <a:xfrm>
            <a:off x="185622" y="6563236"/>
            <a:ext cx="6092794" cy="833241"/>
          </a:xfrm>
          <a:prstGeom prst="rect">
            <a:avLst/>
          </a:prstGeom>
          <a:solidFill>
            <a:schemeClr val="accent1">
              <a:lumMod val="10000"/>
              <a:lumOff val="90000"/>
            </a:schemeClr>
          </a:solidFill>
          <a:ln>
            <a:solidFill>
              <a:schemeClr val="accent1">
                <a:lumMod val="75000"/>
                <a:lumOff val="25000"/>
              </a:schemeClr>
            </a:solidFill>
          </a:ln>
        </p:spPr>
        <p:txBody>
          <a:bodyPr wrap="square">
            <a:spAutoFit/>
          </a:bodyPr>
          <a:lstStyle/>
          <a:p>
            <a:pPr>
              <a:lnSpc>
                <a:spcPct val="107000"/>
              </a:lnSpc>
              <a:spcAft>
                <a:spcPts val="563"/>
              </a:spcAft>
            </a:pPr>
            <a:r>
              <a:rPr lang="en-GB" sz="900" b="1" dirty="0" smtClean="0">
                <a:solidFill>
                  <a:schemeClr val="tx2"/>
                </a:solidFill>
                <a:latin typeface="Arial" panose="020B0604020202020204" pitchFamily="34" charset="0"/>
                <a:ea typeface="Times New Roman" panose="02020603050405020304" pitchFamily="18" charset="0"/>
                <a:cs typeface="Arial" panose="020B0604020202020204" pitchFamily="34" charset="0"/>
              </a:rPr>
              <a:t>OCTOBER 2021 SEARCH UPDATE... </a:t>
            </a:r>
            <a:r>
              <a:rPr lang="en-GB" sz="900" b="1" dirty="0">
                <a:solidFill>
                  <a:schemeClr val="tx2"/>
                </a:solidFill>
                <a:latin typeface="Arial" panose="020B0604020202020204" pitchFamily="34" charset="0"/>
                <a:ea typeface="Times New Roman" panose="02020603050405020304" pitchFamily="18" charset="0"/>
                <a:cs typeface="Arial" panose="020B0604020202020204" pitchFamily="34" charset="0"/>
              </a:rPr>
              <a:t>Searches are run and screened </a:t>
            </a:r>
            <a:r>
              <a:rPr lang="en-GB" sz="900" b="1" dirty="0" smtClean="0">
                <a:solidFill>
                  <a:schemeClr val="tx2"/>
                </a:solidFill>
                <a:latin typeface="Arial" panose="020B0604020202020204" pitchFamily="34" charset="0"/>
                <a:ea typeface="Times New Roman" panose="02020603050405020304" pitchFamily="18" charset="0"/>
                <a:cs typeface="Arial" panose="020B0604020202020204" pitchFamily="34" charset="0"/>
              </a:rPr>
              <a:t>monthly</a:t>
            </a:r>
            <a:r>
              <a:rPr lang="en-GB" sz="900" b="1"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 </a:t>
            </a:r>
            <a:r>
              <a:rPr lang="en-GB" sz="900" b="1" dirty="0">
                <a:solidFill>
                  <a:schemeClr val="accent1"/>
                </a:solidFill>
                <a:latin typeface="Arial" panose="020B0604020202020204" pitchFamily="34" charset="0"/>
                <a:ea typeface="Times New Roman" panose="02020603050405020304" pitchFamily="18" charset="0"/>
                <a:cs typeface="Arial" panose="020B0604020202020204" pitchFamily="34" charset="0"/>
              </a:rPr>
              <a:t>Our </a:t>
            </a:r>
            <a:r>
              <a:rPr lang="en-GB" sz="900" b="1"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October </a:t>
            </a:r>
            <a:r>
              <a:rPr lang="en-GB" sz="900" b="1" dirty="0">
                <a:solidFill>
                  <a:schemeClr val="accent1"/>
                </a:solidFill>
                <a:latin typeface="Arial" panose="020B0604020202020204" pitchFamily="34" charset="0"/>
                <a:ea typeface="Times New Roman" panose="02020603050405020304" pitchFamily="18" charset="0"/>
                <a:cs typeface="Arial" panose="020B0604020202020204" pitchFamily="34" charset="0"/>
              </a:rPr>
              <a:t>2021 </a:t>
            </a:r>
            <a:r>
              <a:rPr lang="en-GB" sz="900" b="1"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search identified 1 new and 1 ongoing study and 2 papers linked to studies already included in the review. Between June to September 2021 searches identified </a:t>
            </a:r>
            <a:r>
              <a:rPr lang="en-GB" sz="900" b="1" dirty="0">
                <a:solidFill>
                  <a:schemeClr val="accent1"/>
                </a:solidFill>
                <a:latin typeface="Arial" panose="020B0604020202020204" pitchFamily="34" charset="0"/>
                <a:ea typeface="Times New Roman" panose="02020603050405020304" pitchFamily="18" charset="0"/>
                <a:cs typeface="Arial" panose="020B0604020202020204" pitchFamily="34" charset="0"/>
              </a:rPr>
              <a:t>2</a:t>
            </a:r>
            <a:r>
              <a:rPr lang="en-GB" sz="900" b="1"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 new, </a:t>
            </a:r>
            <a:r>
              <a:rPr lang="en-GB" sz="900" b="1" dirty="0">
                <a:solidFill>
                  <a:schemeClr val="accent1"/>
                </a:solidFill>
                <a:latin typeface="Arial" panose="020B0604020202020204" pitchFamily="34" charset="0"/>
                <a:ea typeface="Times New Roman" panose="02020603050405020304" pitchFamily="18" charset="0"/>
                <a:cs typeface="Arial" panose="020B0604020202020204" pitchFamily="34" charset="0"/>
              </a:rPr>
              <a:t>3</a:t>
            </a:r>
            <a:r>
              <a:rPr lang="en-GB" sz="900" b="1"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 </a:t>
            </a:r>
            <a:r>
              <a:rPr lang="en-GB" sz="900" b="1" dirty="0">
                <a:solidFill>
                  <a:schemeClr val="accent1"/>
                </a:solidFill>
                <a:latin typeface="Arial" panose="020B0604020202020204" pitchFamily="34" charset="0"/>
                <a:ea typeface="Times New Roman" panose="02020603050405020304" pitchFamily="18" charset="0"/>
                <a:cs typeface="Arial" panose="020B0604020202020204" pitchFamily="34" charset="0"/>
              </a:rPr>
              <a:t>ongoing studies </a:t>
            </a:r>
            <a:r>
              <a:rPr lang="en-GB" sz="900" b="1"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and 5 papers </a:t>
            </a:r>
            <a:r>
              <a:rPr lang="en-GB" sz="900" b="1" dirty="0">
                <a:solidFill>
                  <a:schemeClr val="accent1"/>
                </a:solidFill>
                <a:latin typeface="Arial" panose="020B0604020202020204" pitchFamily="34" charset="0"/>
                <a:ea typeface="Times New Roman" panose="02020603050405020304" pitchFamily="18" charset="0"/>
                <a:cs typeface="Arial" panose="020B0604020202020204" pitchFamily="34" charset="0"/>
              </a:rPr>
              <a:t>linked to </a:t>
            </a:r>
            <a:r>
              <a:rPr lang="en-GB" sz="900" b="1"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studies </a:t>
            </a:r>
            <a:r>
              <a:rPr lang="en-GB" sz="900" b="1" dirty="0">
                <a:solidFill>
                  <a:schemeClr val="accent1"/>
                </a:solidFill>
                <a:latin typeface="Arial" panose="020B0604020202020204" pitchFamily="34" charset="0"/>
                <a:ea typeface="Times New Roman" panose="02020603050405020304" pitchFamily="18" charset="0"/>
                <a:cs typeface="Arial" panose="020B0604020202020204" pitchFamily="34" charset="0"/>
              </a:rPr>
              <a:t>already included in the review. The findings from the </a:t>
            </a:r>
            <a:r>
              <a:rPr lang="en-GB" sz="900" b="1" dirty="0" smtClean="0">
                <a:solidFill>
                  <a:schemeClr val="accent1"/>
                </a:solidFill>
                <a:latin typeface="Arial" panose="020B0604020202020204" pitchFamily="34" charset="0"/>
                <a:ea typeface="Times New Roman" panose="02020603050405020304" pitchFamily="18" charset="0"/>
                <a:cs typeface="Arial" panose="020B0604020202020204" pitchFamily="34" charset="0"/>
              </a:rPr>
              <a:t>searches </a:t>
            </a:r>
            <a:r>
              <a:rPr lang="en-GB" sz="900" b="1" dirty="0">
                <a:solidFill>
                  <a:schemeClr val="accent1"/>
                </a:solidFill>
                <a:latin typeface="Arial" panose="020B0604020202020204" pitchFamily="34" charset="0"/>
                <a:ea typeface="Times New Roman" panose="02020603050405020304" pitchFamily="18" charset="0"/>
                <a:cs typeface="Arial" panose="020B0604020202020204" pitchFamily="34" charset="0"/>
              </a:rPr>
              <a:t>will be incorporated into an update of our review over the coming months.  </a:t>
            </a:r>
          </a:p>
        </p:txBody>
      </p:sp>
      <p:sp>
        <p:nvSpPr>
          <p:cNvPr id="12" name="Rectangle 11"/>
          <p:cNvSpPr/>
          <p:nvPr/>
        </p:nvSpPr>
        <p:spPr>
          <a:xfrm>
            <a:off x="3265719" y="2440559"/>
            <a:ext cx="2920276" cy="1650260"/>
          </a:xfrm>
          <a:prstGeom prst="rect">
            <a:avLst/>
          </a:prstGeom>
        </p:spPr>
        <p:txBody>
          <a:bodyPr wrap="square">
            <a:spAutoFit/>
          </a:bodyPr>
          <a:lstStyle/>
          <a:p>
            <a:pPr>
              <a:lnSpc>
                <a:spcPct val="107000"/>
              </a:lnSpc>
              <a:spcAft>
                <a:spcPts val="600"/>
              </a:spcAft>
            </a:pPr>
            <a:r>
              <a:rPr lang="en-GB" sz="900" b="1" dirty="0">
                <a:solidFill>
                  <a:srgbClr val="00B0F0"/>
                </a:solidFill>
                <a:latin typeface="Arial" panose="020B0604020202020204" pitchFamily="34" charset="0"/>
                <a:ea typeface="Calibri" panose="020F0502020204030204" pitchFamily="34" charset="0"/>
                <a:cs typeface="Arial" panose="020B0604020202020204" pitchFamily="34" charset="0"/>
              </a:rPr>
              <a:t>Why this is this topic important?</a:t>
            </a:r>
            <a:endParaRPr lang="en-GB" sz="900" dirty="0">
              <a:solidFill>
                <a:srgbClr val="00B0F0"/>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600"/>
              </a:spcAft>
            </a:pPr>
            <a:r>
              <a:rPr lang="en-GB" sz="900" dirty="0" smtClean="0">
                <a:solidFill>
                  <a:srgbClr val="002060"/>
                </a:solidFill>
                <a:latin typeface="Arial" panose="020B0604020202020204" pitchFamily="34" charset="0"/>
                <a:cs typeface="Arial" panose="020B0604020202020204" pitchFamily="34" charset="0"/>
              </a:rPr>
              <a:t>Stopping </a:t>
            </a:r>
            <a:r>
              <a:rPr lang="en-GB" sz="900" dirty="0">
                <a:solidFill>
                  <a:srgbClr val="002060"/>
                </a:solidFill>
                <a:latin typeface="Arial" panose="020B0604020202020204" pitchFamily="34" charset="0"/>
                <a:cs typeface="Arial" panose="020B0604020202020204" pitchFamily="34" charset="0"/>
              </a:rPr>
              <a:t>smoking reduces the risk of getting lung cancer and other diseases. Many people find it difficult to quit. We want to find out if e-cigarettes can help and if people using them </a:t>
            </a:r>
            <a:r>
              <a:rPr lang="en-GB" sz="900" dirty="0" smtClean="0">
                <a:solidFill>
                  <a:srgbClr val="002060"/>
                </a:solidFill>
                <a:latin typeface="Arial" panose="020B0604020202020204" pitchFamily="34" charset="0"/>
                <a:cs typeface="Arial" panose="020B0604020202020204" pitchFamily="34" charset="0"/>
              </a:rPr>
              <a:t>experience </a:t>
            </a:r>
            <a:r>
              <a:rPr lang="en-GB" sz="900" dirty="0">
                <a:solidFill>
                  <a:srgbClr val="002060"/>
                </a:solidFill>
                <a:latin typeface="Arial" panose="020B0604020202020204" pitchFamily="34" charset="0"/>
                <a:cs typeface="Arial" panose="020B0604020202020204" pitchFamily="34" charset="0"/>
              </a:rPr>
              <a:t>any unwanted effects.</a:t>
            </a:r>
          </a:p>
          <a:p>
            <a:pPr>
              <a:lnSpc>
                <a:spcPct val="107000"/>
              </a:lnSpc>
              <a:spcAft>
                <a:spcPts val="600"/>
              </a:spcAft>
            </a:pPr>
            <a:r>
              <a:rPr lang="en-GB" sz="900" dirty="0">
                <a:solidFill>
                  <a:srgbClr val="002060"/>
                </a:solidFill>
                <a:latin typeface="Arial" panose="020B0604020202020204" pitchFamily="34" charset="0"/>
                <a:cs typeface="Arial" panose="020B0604020202020204" pitchFamily="34" charset="0"/>
              </a:rPr>
              <a:t>In our latest full review (searches up to 1st May 2021) we found 61 studies in 16,759 adults who smoked.</a:t>
            </a:r>
          </a:p>
          <a:p>
            <a:pPr>
              <a:lnSpc>
                <a:spcPct val="107000"/>
              </a:lnSpc>
              <a:spcAft>
                <a:spcPts val="600"/>
              </a:spcAft>
            </a:pPr>
            <a:endParaRPr lang="en-GB" sz="9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13"/>
          <p:cNvSpPr/>
          <p:nvPr/>
        </p:nvSpPr>
        <p:spPr>
          <a:xfrm>
            <a:off x="3265719" y="3857722"/>
            <a:ext cx="3079212" cy="1563954"/>
          </a:xfrm>
          <a:prstGeom prst="rect">
            <a:avLst/>
          </a:prstGeom>
        </p:spPr>
        <p:txBody>
          <a:bodyPr wrap="square">
            <a:spAutoFit/>
          </a:bodyPr>
          <a:lstStyle/>
          <a:p>
            <a:pPr>
              <a:lnSpc>
                <a:spcPct val="107000"/>
              </a:lnSpc>
              <a:spcAft>
                <a:spcPts val="600"/>
              </a:spcAft>
            </a:pPr>
            <a:r>
              <a:rPr lang="en-GB" sz="900" b="1" dirty="0">
                <a:solidFill>
                  <a:srgbClr val="00B0F0"/>
                </a:solidFill>
                <a:latin typeface="Arial" panose="020B0604020202020204" pitchFamily="34" charset="0"/>
                <a:ea typeface="Calibri" panose="020F0502020204030204" pitchFamily="34" charset="0"/>
                <a:cs typeface="Times New Roman" panose="02020603050405020304" pitchFamily="18" charset="0"/>
              </a:rPr>
              <a:t>W</a:t>
            </a:r>
            <a:r>
              <a:rPr lang="en-GB" sz="90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hat we are doing? </a:t>
            </a:r>
            <a:endParaRPr lang="en-GB" sz="900"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a:p>
            <a:r>
              <a:rPr lang="en-GB" sz="900" dirty="0" smtClean="0">
                <a:solidFill>
                  <a:srgbClr val="002060"/>
                </a:solidFill>
                <a:latin typeface="Arial" panose="020B0604020202020204" pitchFamily="34" charset="0"/>
                <a:cs typeface="Arial" panose="020B0604020202020204" pitchFamily="34" charset="0"/>
              </a:rPr>
              <a:t>Each </a:t>
            </a:r>
            <a:r>
              <a:rPr lang="en-GB" sz="900" dirty="0">
                <a:solidFill>
                  <a:srgbClr val="002060"/>
                </a:solidFill>
                <a:latin typeface="Arial" panose="020B0604020202020204" pitchFamily="34" charset="0"/>
                <a:cs typeface="Arial" panose="020B0604020202020204" pitchFamily="34" charset="0"/>
              </a:rPr>
              <a:t>month we are </a:t>
            </a:r>
            <a:r>
              <a:rPr lang="en-GB" sz="900" dirty="0" smtClean="0">
                <a:solidFill>
                  <a:srgbClr val="002060"/>
                </a:solidFill>
                <a:latin typeface="Arial" panose="020B0604020202020204" pitchFamily="34" charset="0"/>
                <a:cs typeface="Arial" panose="020B0604020202020204" pitchFamily="34" charset="0"/>
              </a:rPr>
              <a:t>searching </a:t>
            </a:r>
            <a:r>
              <a:rPr lang="en-GB" sz="900" dirty="0">
                <a:solidFill>
                  <a:srgbClr val="002060"/>
                </a:solidFill>
                <a:latin typeface="Arial" panose="020B0604020202020204" pitchFamily="34" charset="0"/>
                <a:cs typeface="Arial" panose="020B0604020202020204" pitchFamily="34" charset="0"/>
              </a:rPr>
              <a:t>for studies </a:t>
            </a:r>
            <a:r>
              <a:rPr lang="en-GB" sz="900" dirty="0" smtClean="0">
                <a:solidFill>
                  <a:srgbClr val="002060"/>
                </a:solidFill>
                <a:latin typeface="Arial" panose="020B0604020202020204" pitchFamily="34" charset="0"/>
                <a:cs typeface="Arial" panose="020B0604020202020204" pitchFamily="34" charset="0"/>
              </a:rPr>
              <a:t>that look </a:t>
            </a:r>
            <a:r>
              <a:rPr lang="en-GB" sz="900" dirty="0">
                <a:solidFill>
                  <a:srgbClr val="002060"/>
                </a:solidFill>
                <a:latin typeface="Arial" panose="020B0604020202020204" pitchFamily="34" charset="0"/>
                <a:cs typeface="Arial" panose="020B0604020202020204" pitchFamily="34" charset="0"/>
              </a:rPr>
              <a:t>at the use of e‐cigarettes to help people stop smoking</a:t>
            </a:r>
            <a:r>
              <a:rPr lang="en-GB" sz="900" dirty="0" smtClean="0">
                <a:solidFill>
                  <a:srgbClr val="002060"/>
                </a:solidFill>
                <a:latin typeface="Arial" panose="020B0604020202020204" pitchFamily="34" charset="0"/>
                <a:cs typeface="Arial" panose="020B0604020202020204" pitchFamily="34" charset="0"/>
              </a:rPr>
              <a:t>. As we search monthly this is called a living systematic review.</a:t>
            </a:r>
            <a:endParaRPr lang="en-GB" sz="900" dirty="0">
              <a:solidFill>
                <a:srgbClr val="002060"/>
              </a:solidFill>
              <a:latin typeface="Arial" panose="020B0604020202020204" pitchFamily="34" charset="0"/>
              <a:cs typeface="Arial" panose="020B0604020202020204" pitchFamily="34" charset="0"/>
            </a:endParaRPr>
          </a:p>
          <a:p>
            <a:r>
              <a:rPr lang="en-GB" sz="900" dirty="0">
                <a:solidFill>
                  <a:srgbClr val="002060"/>
                </a:solidFill>
                <a:latin typeface="Arial" panose="020B0604020202020204" pitchFamily="34" charset="0"/>
                <a:cs typeface="Arial" panose="020B0604020202020204" pitchFamily="34" charset="0"/>
              </a:rPr>
              <a:t>We look for randomized controlled trials, in which the treatments people </a:t>
            </a:r>
            <a:r>
              <a:rPr lang="en-GB" sz="900" dirty="0" smtClean="0">
                <a:solidFill>
                  <a:srgbClr val="002060"/>
                </a:solidFill>
                <a:latin typeface="Arial" panose="020B0604020202020204" pitchFamily="34" charset="0"/>
                <a:cs typeface="Arial" panose="020B0604020202020204" pitchFamily="34" charset="0"/>
              </a:rPr>
              <a:t>received </a:t>
            </a:r>
            <a:r>
              <a:rPr lang="en-GB" sz="900" dirty="0">
                <a:solidFill>
                  <a:srgbClr val="002060"/>
                </a:solidFill>
                <a:latin typeface="Arial" panose="020B0604020202020204" pitchFamily="34" charset="0"/>
                <a:cs typeface="Arial" panose="020B0604020202020204" pitchFamily="34" charset="0"/>
              </a:rPr>
              <a:t>were decided at random. This type of study usually gives the most reliable evidence about the effects of a treatment. We also search for studies in which everyone received an e‐cigarette treatment</a:t>
            </a:r>
            <a:r>
              <a:rPr lang="en-GB" sz="900" dirty="0" smtClean="0">
                <a:solidFill>
                  <a:srgbClr val="002060"/>
                </a:solidFill>
                <a:latin typeface="Arial" panose="020B0604020202020204" pitchFamily="34" charset="0"/>
                <a:cs typeface="Arial" panose="020B0604020202020204" pitchFamily="34" charset="0"/>
              </a:rPr>
              <a:t>. </a:t>
            </a:r>
            <a:endParaRPr lang="en-GB" sz="900" dirty="0">
              <a:solidFill>
                <a:srgbClr val="002060"/>
              </a:solidFill>
              <a:latin typeface="Arial" panose="020B0604020202020204" pitchFamily="34" charset="0"/>
              <a:cs typeface="Arial" panose="020B0604020202020204" pitchFamily="34" charset="0"/>
            </a:endParaRPr>
          </a:p>
        </p:txBody>
      </p:sp>
      <p:sp>
        <p:nvSpPr>
          <p:cNvPr id="18" name="Rectangle 17"/>
          <p:cNvSpPr/>
          <p:nvPr/>
        </p:nvSpPr>
        <p:spPr>
          <a:xfrm>
            <a:off x="33195" y="8615086"/>
            <a:ext cx="3205907" cy="438133"/>
          </a:xfrm>
          <a:prstGeom prst="rect">
            <a:avLst/>
          </a:prstGeom>
        </p:spPr>
        <p:txBody>
          <a:bodyPr wrap="square">
            <a:spAutoFit/>
          </a:bodyPr>
          <a:lstStyle/>
          <a:p>
            <a:pPr marL="457200">
              <a:lnSpc>
                <a:spcPct val="107000"/>
              </a:lnSpc>
            </a:pPr>
            <a:r>
              <a:rPr lang="en-GB" sz="900" b="1" u="sng" dirty="0" smtClean="0">
                <a:latin typeface="Arial" panose="020B0604020202020204" pitchFamily="34" charset="0"/>
                <a:cs typeface="Arial" panose="020B0604020202020204" pitchFamily="34" charset="0"/>
                <a:hlinkClick r:id="rId2"/>
              </a:rPr>
              <a:t>Cochrane </a:t>
            </a:r>
            <a:r>
              <a:rPr lang="en-GB" sz="900" b="1" u="sng" dirty="0">
                <a:latin typeface="Arial" panose="020B0604020202020204" pitchFamily="34" charset="0"/>
                <a:cs typeface="Arial" panose="020B0604020202020204" pitchFamily="34" charset="0"/>
                <a:hlinkClick r:id="rId2"/>
              </a:rPr>
              <a:t>EC Review</a:t>
            </a:r>
            <a:endParaRPr lang="en-GB" sz="900" dirty="0">
              <a:latin typeface="Arial" panose="020B0604020202020204" pitchFamily="34" charset="0"/>
              <a:cs typeface="Arial" panose="020B0604020202020204" pitchFamily="34" charset="0"/>
            </a:endParaRPr>
          </a:p>
          <a:p>
            <a:pPr marL="457200">
              <a:lnSpc>
                <a:spcPct val="107000"/>
              </a:lnSpc>
            </a:pPr>
            <a:r>
              <a:rPr lang="en-GB" sz="1200" b="1" dirty="0" smtClean="0">
                <a:latin typeface="Arial" panose="020B0604020202020204" pitchFamily="34" charset="0"/>
                <a:cs typeface="Times New Roman" panose="02020603050405020304" pitchFamily="18" charset="0"/>
              </a:rPr>
              <a:t>	</a:t>
            </a:r>
            <a:endParaRPr lang="en-GB"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27" name="TextBox 26"/>
          <p:cNvSpPr txBox="1"/>
          <p:nvPr/>
        </p:nvSpPr>
        <p:spPr>
          <a:xfrm>
            <a:off x="185622" y="8773935"/>
            <a:ext cx="6274774" cy="384721"/>
          </a:xfrm>
          <a:prstGeom prst="rect">
            <a:avLst/>
          </a:prstGeom>
          <a:noFill/>
        </p:spPr>
        <p:txBody>
          <a:bodyPr wrap="square" rtlCol="0">
            <a:spAutoFit/>
          </a:bodyPr>
          <a:lstStyle/>
          <a:p>
            <a:r>
              <a:rPr lang="en-GB" sz="950" dirty="0" smtClean="0">
                <a:latin typeface="Arial" panose="020B0604020202020204" pitchFamily="34" charset="0"/>
                <a:cs typeface="Arial" panose="020B0604020202020204" pitchFamily="34" charset="0"/>
              </a:rPr>
              <a:t>Disclaimer</a:t>
            </a:r>
            <a:r>
              <a:rPr lang="en-GB" sz="950" dirty="0">
                <a:latin typeface="Arial" panose="020B0604020202020204" pitchFamily="34" charset="0"/>
                <a:cs typeface="Arial" panose="020B0604020202020204" pitchFamily="34" charset="0"/>
              </a:rPr>
              <a:t>: the views and opinions expressed therein are those of the review authors and do not necessarily reflect those of the NIHR, National Health Service (NHS), Department of Health or the other organisations </a:t>
            </a:r>
            <a:r>
              <a:rPr lang="en-GB" sz="950" dirty="0" smtClean="0">
                <a:latin typeface="Arial" panose="020B0604020202020204" pitchFamily="34" charset="0"/>
                <a:cs typeface="Arial" panose="020B0604020202020204" pitchFamily="34" charset="0"/>
              </a:rPr>
              <a:t>involved</a:t>
            </a:r>
            <a:endParaRPr lang="en-GB" sz="950" dirty="0">
              <a:latin typeface="Arial" panose="020B0604020202020204" pitchFamily="34" charset="0"/>
              <a:cs typeface="Arial" panose="020B0604020202020204" pitchFamily="34" charset="0"/>
            </a:endParaRPr>
          </a:p>
        </p:txBody>
      </p:sp>
      <p:sp>
        <p:nvSpPr>
          <p:cNvPr id="6" name="TextBox 5"/>
          <p:cNvSpPr txBox="1"/>
          <p:nvPr/>
        </p:nvSpPr>
        <p:spPr>
          <a:xfrm>
            <a:off x="110987" y="1411273"/>
            <a:ext cx="5314957" cy="307777"/>
          </a:xfrm>
          <a:prstGeom prst="rect">
            <a:avLst/>
          </a:prstGeom>
          <a:noFill/>
        </p:spPr>
        <p:txBody>
          <a:bodyPr wrap="square" rtlCol="0">
            <a:spAutoFit/>
          </a:bodyPr>
          <a:lstStyle/>
          <a:p>
            <a:r>
              <a:rPr lang="en-GB" sz="1400" b="1" dirty="0" smtClean="0">
                <a:solidFill>
                  <a:schemeClr val="accent1">
                    <a:lumMod val="75000"/>
                  </a:schemeClr>
                </a:solidFill>
              </a:rPr>
              <a:t>Findings from the </a:t>
            </a:r>
            <a:r>
              <a:rPr lang="en-GB" sz="1400" b="1" dirty="0" smtClean="0">
                <a:solidFill>
                  <a:schemeClr val="accent1"/>
                </a:solidFill>
              </a:rPr>
              <a:t>September 2021 Cochrane review</a:t>
            </a:r>
            <a:endParaRPr lang="en-GB" sz="1400" dirty="0"/>
          </a:p>
        </p:txBody>
      </p:sp>
      <p:sp>
        <p:nvSpPr>
          <p:cNvPr id="8" name="TextBox 7"/>
          <p:cNvSpPr txBox="1"/>
          <p:nvPr/>
        </p:nvSpPr>
        <p:spPr>
          <a:xfrm>
            <a:off x="1410000" y="240908"/>
            <a:ext cx="1101687" cy="369332"/>
          </a:xfrm>
          <a:prstGeom prst="rect">
            <a:avLst/>
          </a:prstGeom>
          <a:solidFill>
            <a:schemeClr val="bg1"/>
          </a:solidFill>
        </p:spPr>
        <p:txBody>
          <a:bodyPr wrap="square" rtlCol="0">
            <a:spAutoFit/>
          </a:bodyPr>
          <a:lstStyle/>
          <a:p>
            <a:endParaRPr lang="en-GB" dirty="0"/>
          </a:p>
        </p:txBody>
      </p:sp>
      <p:sp>
        <p:nvSpPr>
          <p:cNvPr id="7" name="Rectangle 6"/>
          <p:cNvSpPr/>
          <p:nvPr/>
        </p:nvSpPr>
        <p:spPr>
          <a:xfrm>
            <a:off x="116414" y="392183"/>
            <a:ext cx="2699854" cy="780086"/>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0" name="Group 19"/>
          <p:cNvGrpSpPr/>
          <p:nvPr/>
        </p:nvGrpSpPr>
        <p:grpSpPr>
          <a:xfrm>
            <a:off x="33195" y="150839"/>
            <a:ext cx="6824805" cy="597769"/>
            <a:chOff x="33044" y="365166"/>
            <a:chExt cx="6733096" cy="613848"/>
          </a:xfrm>
        </p:grpSpPr>
        <p:pic>
          <p:nvPicPr>
            <p:cNvPr id="28" name="Picture 27"/>
            <p:cNvPicPr>
              <a:picLocks noChangeAspect="1"/>
            </p:cNvPicPr>
            <p:nvPr/>
          </p:nvPicPr>
          <p:blipFill>
            <a:blip r:embed="rId3"/>
            <a:stretch>
              <a:fillRect/>
            </a:stretch>
          </p:blipFill>
          <p:spPr>
            <a:xfrm>
              <a:off x="33044" y="365166"/>
              <a:ext cx="580016" cy="594337"/>
            </a:xfrm>
            <a:prstGeom prst="rect">
              <a:avLst/>
            </a:prstGeom>
          </p:spPr>
        </p:pic>
        <p:pic>
          <p:nvPicPr>
            <p:cNvPr id="29" name="Picture 28"/>
            <p:cNvPicPr>
              <a:picLocks noChangeAspect="1"/>
            </p:cNvPicPr>
            <p:nvPr/>
          </p:nvPicPr>
          <p:blipFill>
            <a:blip r:embed="rId4"/>
            <a:stretch>
              <a:fillRect/>
            </a:stretch>
          </p:blipFill>
          <p:spPr>
            <a:xfrm>
              <a:off x="4090841" y="374696"/>
              <a:ext cx="1143614" cy="604318"/>
            </a:xfrm>
            <a:prstGeom prst="rect">
              <a:avLst/>
            </a:prstGeom>
          </p:spPr>
        </p:pic>
        <p:pic>
          <p:nvPicPr>
            <p:cNvPr id="30" name="Picture 29"/>
            <p:cNvPicPr>
              <a:picLocks noChangeAspect="1"/>
            </p:cNvPicPr>
            <p:nvPr/>
          </p:nvPicPr>
          <p:blipFill>
            <a:blip r:embed="rId5"/>
            <a:stretch>
              <a:fillRect/>
            </a:stretch>
          </p:blipFill>
          <p:spPr>
            <a:xfrm>
              <a:off x="6164466" y="365166"/>
              <a:ext cx="601674" cy="594337"/>
            </a:xfrm>
            <a:prstGeom prst="rect">
              <a:avLst/>
            </a:prstGeom>
          </p:spPr>
        </p:pic>
        <p:pic>
          <p:nvPicPr>
            <p:cNvPr id="31" name="Picture 30"/>
            <p:cNvPicPr>
              <a:picLocks noChangeAspect="1"/>
            </p:cNvPicPr>
            <p:nvPr/>
          </p:nvPicPr>
          <p:blipFill>
            <a:blip r:embed="rId6"/>
            <a:stretch>
              <a:fillRect/>
            </a:stretch>
          </p:blipFill>
          <p:spPr>
            <a:xfrm>
              <a:off x="5196206" y="417055"/>
              <a:ext cx="968260" cy="453553"/>
            </a:xfrm>
            <a:prstGeom prst="rect">
              <a:avLst/>
            </a:prstGeom>
          </p:spPr>
        </p:pic>
        <p:pic>
          <p:nvPicPr>
            <p:cNvPr id="32" name="Picture 31"/>
            <p:cNvPicPr>
              <a:picLocks noChangeAspect="1"/>
            </p:cNvPicPr>
            <p:nvPr/>
          </p:nvPicPr>
          <p:blipFill>
            <a:blip r:embed="rId7"/>
            <a:stretch>
              <a:fillRect/>
            </a:stretch>
          </p:blipFill>
          <p:spPr>
            <a:xfrm>
              <a:off x="2360014" y="517624"/>
              <a:ext cx="1730827" cy="306298"/>
            </a:xfrm>
            <a:prstGeom prst="rect">
              <a:avLst/>
            </a:prstGeom>
          </p:spPr>
        </p:pic>
        <p:pic>
          <p:nvPicPr>
            <p:cNvPr id="33" name="Picture 3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6207" y="453465"/>
              <a:ext cx="1773807" cy="417143"/>
            </a:xfrm>
            <a:prstGeom prst="rect">
              <a:avLst/>
            </a:prstGeom>
          </p:spPr>
        </p:pic>
      </p:grpSp>
      <p:sp>
        <p:nvSpPr>
          <p:cNvPr id="4" name="Rectangle 3"/>
          <p:cNvSpPr/>
          <p:nvPr/>
        </p:nvSpPr>
        <p:spPr>
          <a:xfrm>
            <a:off x="116414" y="769042"/>
            <a:ext cx="5990012" cy="670120"/>
          </a:xfrm>
          <a:prstGeom prst="rect">
            <a:avLst/>
          </a:prstGeom>
        </p:spPr>
        <p:txBody>
          <a:bodyPr wrap="square">
            <a:spAutoFit/>
          </a:bodyPr>
          <a:lstStyle/>
          <a:p>
            <a:pPr>
              <a:lnSpc>
                <a:spcPct val="107000"/>
              </a:lnSpc>
              <a:spcAft>
                <a:spcPts val="600"/>
              </a:spcAft>
            </a:pPr>
            <a:r>
              <a:rPr lang="en-GB" b="1" dirty="0">
                <a:solidFill>
                  <a:srgbClr val="00B0F0"/>
                </a:solidFill>
                <a:latin typeface="Arial" panose="020B0604020202020204" pitchFamily="34" charset="0"/>
                <a:ea typeface="Calibri" panose="020F0502020204030204" pitchFamily="34" charset="0"/>
                <a:cs typeface="Times New Roman" panose="02020603050405020304" pitchFamily="18" charset="0"/>
              </a:rPr>
              <a:t>Can electronic cigarettes (EC) help people stop </a:t>
            </a:r>
            <a:r>
              <a:rPr lang="en-GB"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smoking </a:t>
            </a:r>
            <a:r>
              <a:rPr lang="en-GB" b="1" dirty="0">
                <a:solidFill>
                  <a:srgbClr val="00B0F0"/>
                </a:solidFill>
                <a:latin typeface="Arial" panose="020B0604020202020204" pitchFamily="34" charset="0"/>
                <a:ea typeface="Calibri" panose="020F0502020204030204" pitchFamily="34" charset="0"/>
                <a:cs typeface="Times New Roman" panose="02020603050405020304" pitchFamily="18" charset="0"/>
              </a:rPr>
              <a:t>and are they safe to use for this purpose?</a:t>
            </a:r>
            <a:endParaRPr lang="en-GB"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2" name="Rectangle 21"/>
          <p:cNvSpPr/>
          <p:nvPr/>
        </p:nvSpPr>
        <p:spPr>
          <a:xfrm>
            <a:off x="429020" y="7503893"/>
            <a:ext cx="1550947" cy="289951"/>
          </a:xfrm>
          <a:prstGeom prst="rect">
            <a:avLst/>
          </a:prstGeom>
        </p:spPr>
        <p:txBody>
          <a:bodyPr wrap="square">
            <a:spAutoFit/>
          </a:bodyPr>
          <a:lstStyle/>
          <a:p>
            <a:pPr>
              <a:lnSpc>
                <a:spcPct val="107000"/>
              </a:lnSpc>
              <a:spcAft>
                <a:spcPts val="600"/>
              </a:spcAft>
            </a:pPr>
            <a:r>
              <a:rPr lang="en-GB" sz="120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See our full review</a:t>
            </a:r>
            <a:endParaRPr lang="en-GB" sz="1200"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23"/>
          <p:cNvSpPr/>
          <p:nvPr/>
        </p:nvSpPr>
        <p:spPr>
          <a:xfrm>
            <a:off x="2486478" y="7508929"/>
            <a:ext cx="1618088" cy="289951"/>
          </a:xfrm>
          <a:prstGeom prst="rect">
            <a:avLst/>
          </a:prstGeom>
        </p:spPr>
        <p:txBody>
          <a:bodyPr wrap="square">
            <a:spAutoFit/>
          </a:bodyPr>
          <a:lstStyle/>
          <a:p>
            <a:pPr>
              <a:lnSpc>
                <a:spcPct val="107000"/>
              </a:lnSpc>
              <a:spcAft>
                <a:spcPts val="600"/>
              </a:spcAft>
            </a:pPr>
            <a:r>
              <a:rPr lang="en-GB" sz="120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Visit our webpage</a:t>
            </a:r>
            <a:endParaRPr lang="en-GB" sz="1200"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5" name="Rectangle 24"/>
          <p:cNvSpPr/>
          <p:nvPr/>
        </p:nvSpPr>
        <p:spPr>
          <a:xfrm>
            <a:off x="4310888" y="7508928"/>
            <a:ext cx="1911590" cy="289951"/>
          </a:xfrm>
          <a:prstGeom prst="rect">
            <a:avLst/>
          </a:prstGeom>
        </p:spPr>
        <p:txBody>
          <a:bodyPr wrap="square">
            <a:spAutoFit/>
          </a:bodyPr>
          <a:lstStyle/>
          <a:p>
            <a:pPr>
              <a:lnSpc>
                <a:spcPct val="107000"/>
              </a:lnSpc>
              <a:spcAft>
                <a:spcPts val="600"/>
              </a:spcAft>
            </a:pPr>
            <a:r>
              <a:rPr lang="en-GB" sz="1200" b="1" dirty="0">
                <a:solidFill>
                  <a:srgbClr val="00B0F0"/>
                </a:solidFill>
                <a:latin typeface="Arial" panose="020B0604020202020204" pitchFamily="34" charset="0"/>
                <a:ea typeface="Calibri" panose="020F0502020204030204" pitchFamily="34" charset="0"/>
                <a:cs typeface="Times New Roman" panose="02020603050405020304" pitchFamily="18" charset="0"/>
              </a:rPr>
              <a:t>L</a:t>
            </a:r>
            <a:r>
              <a:rPr lang="en-GB" sz="120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isten to our podcast</a:t>
            </a:r>
            <a:endParaRPr lang="en-GB" sz="1200" dirty="0">
              <a:solidFill>
                <a:srgbClr val="00B0F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6" name="Rectangle 25"/>
          <p:cNvSpPr/>
          <p:nvPr/>
        </p:nvSpPr>
        <p:spPr>
          <a:xfrm>
            <a:off x="2335513" y="8601717"/>
            <a:ext cx="1283558" cy="438133"/>
          </a:xfrm>
          <a:prstGeom prst="rect">
            <a:avLst/>
          </a:prstGeom>
        </p:spPr>
        <p:txBody>
          <a:bodyPr wrap="square">
            <a:spAutoFit/>
          </a:bodyPr>
          <a:lstStyle/>
          <a:p>
            <a:pPr marL="457200">
              <a:lnSpc>
                <a:spcPct val="107000"/>
              </a:lnSpc>
            </a:pPr>
            <a:r>
              <a:rPr lang="en-GB" sz="900" u="sng" dirty="0" smtClean="0">
                <a:latin typeface="Arial" panose="020B0604020202020204" pitchFamily="34" charset="0"/>
                <a:cs typeface="Arial" panose="020B0604020202020204" pitchFamily="34" charset="0"/>
                <a:hlinkClick r:id="rId9"/>
              </a:rPr>
              <a:t>Webpage</a:t>
            </a:r>
            <a:r>
              <a:rPr lang="en-GB" sz="1200" b="1" dirty="0" smtClean="0">
                <a:latin typeface="Arial" panose="020B0604020202020204" pitchFamily="34" charset="0"/>
                <a:cs typeface="Times New Roman" panose="02020603050405020304" pitchFamily="18" charset="0"/>
              </a:rPr>
              <a:t>	</a:t>
            </a:r>
            <a:endParaRPr lang="en-GB" sz="12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4" name="Picture 3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81204" y="7707778"/>
            <a:ext cx="972095" cy="972095"/>
          </a:xfrm>
          <a:prstGeom prst="rect">
            <a:avLst/>
          </a:prstGeom>
        </p:spPr>
      </p:pic>
      <p:pic>
        <p:nvPicPr>
          <p:cNvPr id="35" name="Picture 3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66320" y="7721596"/>
            <a:ext cx="958277" cy="958277"/>
          </a:xfrm>
          <a:prstGeom prst="rect">
            <a:avLst/>
          </a:prstGeom>
        </p:spPr>
      </p:pic>
      <p:sp>
        <p:nvSpPr>
          <p:cNvPr id="36" name="Rectangle 35"/>
          <p:cNvSpPr/>
          <p:nvPr/>
        </p:nvSpPr>
        <p:spPr>
          <a:xfrm>
            <a:off x="4840390" y="8613282"/>
            <a:ext cx="1017976" cy="532005"/>
          </a:xfrm>
          <a:prstGeom prst="rect">
            <a:avLst/>
          </a:prstGeom>
        </p:spPr>
        <p:txBody>
          <a:bodyPr wrap="square">
            <a:spAutoFit/>
          </a:bodyPr>
          <a:lstStyle/>
          <a:p>
            <a:pPr>
              <a:lnSpc>
                <a:spcPct val="107000"/>
              </a:lnSpc>
              <a:spcAft>
                <a:spcPts val="800"/>
              </a:spcAft>
            </a:pPr>
            <a:r>
              <a:rPr lang="en-GB" sz="900" u="sng" dirty="0" smtClean="0">
                <a:solidFill>
                  <a:srgbClr val="0000FF"/>
                </a:solidFill>
                <a:latin typeface="Arial" panose="020B0604020202020204" pitchFamily="34" charset="0"/>
                <a:ea typeface="Calibri" panose="020F0502020204030204" pitchFamily="34" charset="0"/>
                <a:cs typeface="Arial" panose="020B0604020202020204" pitchFamily="34" charset="0"/>
                <a:hlinkClick r:id="rId12"/>
              </a:rPr>
              <a:t>Podcasts</a:t>
            </a:r>
            <a:endParaRPr lang="en-GB" sz="900" dirty="0">
              <a:latin typeface="Arial" panose="020B0604020202020204" pitchFamily="34" charset="0"/>
              <a:ea typeface="Calibri" panose="020F0502020204030204" pitchFamily="34" charset="0"/>
              <a:cs typeface="Arial" panose="020B0604020202020204" pitchFamily="34" charset="0"/>
            </a:endParaRPr>
          </a:p>
          <a:p>
            <a:pPr marL="457200">
              <a:lnSpc>
                <a:spcPct val="107000"/>
              </a:lnSpc>
            </a:pPr>
            <a:endParaRPr lang="en-GB" sz="12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6280" y="7717418"/>
            <a:ext cx="974199" cy="974199"/>
          </a:xfrm>
          <a:prstGeom prst="rect">
            <a:avLst/>
          </a:prstGeom>
        </p:spPr>
      </p:pic>
      <p:sp>
        <p:nvSpPr>
          <p:cNvPr id="37" name="Rectangle 36"/>
          <p:cNvSpPr/>
          <p:nvPr/>
        </p:nvSpPr>
        <p:spPr>
          <a:xfrm>
            <a:off x="3285984" y="5435045"/>
            <a:ext cx="3079212" cy="1058367"/>
          </a:xfrm>
          <a:prstGeom prst="rect">
            <a:avLst/>
          </a:prstGeom>
        </p:spPr>
        <p:txBody>
          <a:bodyPr wrap="square">
            <a:spAutoFit/>
          </a:bodyPr>
          <a:lstStyle/>
          <a:p>
            <a:pPr>
              <a:lnSpc>
                <a:spcPct val="107000"/>
              </a:lnSpc>
              <a:spcAft>
                <a:spcPts val="600"/>
              </a:spcAft>
            </a:pPr>
            <a:r>
              <a:rPr lang="en-GB" sz="900" b="1" dirty="0" smtClean="0">
                <a:solidFill>
                  <a:srgbClr val="00B0F0"/>
                </a:solidFill>
                <a:latin typeface="Arial" panose="020B0604020202020204" pitchFamily="34" charset="0"/>
                <a:ea typeface="Calibri" panose="020F0502020204030204" pitchFamily="34" charset="0"/>
                <a:cs typeface="Times New Roman" panose="02020603050405020304" pitchFamily="18" charset="0"/>
              </a:rPr>
              <a:t>What we are looking at?</a:t>
            </a:r>
          </a:p>
          <a:p>
            <a:pPr>
              <a:lnSpc>
                <a:spcPct val="107000"/>
              </a:lnSpc>
              <a:spcAft>
                <a:spcPts val="600"/>
              </a:spcAft>
            </a:pPr>
            <a:r>
              <a:rPr lang="en-GB" sz="900" dirty="0" smtClean="0">
                <a:solidFill>
                  <a:srgbClr val="002060"/>
                </a:solidFill>
              </a:rPr>
              <a:t>The </a:t>
            </a:r>
            <a:r>
              <a:rPr lang="en-GB" sz="900" dirty="0">
                <a:solidFill>
                  <a:srgbClr val="002060"/>
                </a:solidFill>
              </a:rPr>
              <a:t>studies we looked at compared electronic cigarettes to nicotine replacement therapy (for example, patches or gum), to stop smoking medication (</a:t>
            </a:r>
            <a:r>
              <a:rPr lang="en-GB" sz="900" dirty="0" err="1">
                <a:solidFill>
                  <a:srgbClr val="002060"/>
                </a:solidFill>
              </a:rPr>
              <a:t>varenicline</a:t>
            </a:r>
            <a:r>
              <a:rPr lang="en-GB" sz="900" dirty="0">
                <a:solidFill>
                  <a:srgbClr val="002060"/>
                </a:solidFill>
              </a:rPr>
              <a:t>), to non-nicotine e-cigarettes, and to behavioural support or no </a:t>
            </a:r>
            <a:r>
              <a:rPr lang="en-GB" sz="900" dirty="0" smtClean="0">
                <a:solidFill>
                  <a:srgbClr val="002060"/>
                </a:solidFill>
              </a:rPr>
              <a:t>support.</a:t>
            </a:r>
            <a:endParaRPr lang="en-GB" sz="9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1322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410000" y="240908"/>
            <a:ext cx="1101687" cy="369332"/>
          </a:xfrm>
          <a:prstGeom prst="rect">
            <a:avLst/>
          </a:prstGeom>
          <a:solidFill>
            <a:schemeClr val="bg1"/>
          </a:solidFill>
        </p:spPr>
        <p:txBody>
          <a:bodyPr wrap="square" rtlCol="0">
            <a:spAutoFit/>
          </a:bodyPr>
          <a:lstStyle/>
          <a:p>
            <a:endParaRPr lang="en-GB" dirty="0"/>
          </a:p>
        </p:txBody>
      </p:sp>
      <p:sp>
        <p:nvSpPr>
          <p:cNvPr id="7" name="Rectangle 6"/>
          <p:cNvSpPr/>
          <p:nvPr/>
        </p:nvSpPr>
        <p:spPr>
          <a:xfrm>
            <a:off x="0" y="334060"/>
            <a:ext cx="2699854" cy="780086"/>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0" name="Group 19"/>
          <p:cNvGrpSpPr/>
          <p:nvPr/>
        </p:nvGrpSpPr>
        <p:grpSpPr>
          <a:xfrm>
            <a:off x="33195" y="150839"/>
            <a:ext cx="6824805" cy="597769"/>
            <a:chOff x="33044" y="365166"/>
            <a:chExt cx="6733096" cy="613848"/>
          </a:xfrm>
        </p:grpSpPr>
        <p:pic>
          <p:nvPicPr>
            <p:cNvPr id="28" name="Picture 27"/>
            <p:cNvPicPr>
              <a:picLocks noChangeAspect="1"/>
            </p:cNvPicPr>
            <p:nvPr/>
          </p:nvPicPr>
          <p:blipFill>
            <a:blip r:embed="rId2"/>
            <a:stretch>
              <a:fillRect/>
            </a:stretch>
          </p:blipFill>
          <p:spPr>
            <a:xfrm>
              <a:off x="33044" y="365166"/>
              <a:ext cx="580016" cy="594337"/>
            </a:xfrm>
            <a:prstGeom prst="rect">
              <a:avLst/>
            </a:prstGeom>
          </p:spPr>
        </p:pic>
        <p:pic>
          <p:nvPicPr>
            <p:cNvPr id="29" name="Picture 28"/>
            <p:cNvPicPr>
              <a:picLocks noChangeAspect="1"/>
            </p:cNvPicPr>
            <p:nvPr/>
          </p:nvPicPr>
          <p:blipFill>
            <a:blip r:embed="rId3"/>
            <a:stretch>
              <a:fillRect/>
            </a:stretch>
          </p:blipFill>
          <p:spPr>
            <a:xfrm>
              <a:off x="4090841" y="374696"/>
              <a:ext cx="1143614" cy="604318"/>
            </a:xfrm>
            <a:prstGeom prst="rect">
              <a:avLst/>
            </a:prstGeom>
          </p:spPr>
        </p:pic>
        <p:pic>
          <p:nvPicPr>
            <p:cNvPr id="30" name="Picture 29"/>
            <p:cNvPicPr>
              <a:picLocks noChangeAspect="1"/>
            </p:cNvPicPr>
            <p:nvPr/>
          </p:nvPicPr>
          <p:blipFill>
            <a:blip r:embed="rId4"/>
            <a:stretch>
              <a:fillRect/>
            </a:stretch>
          </p:blipFill>
          <p:spPr>
            <a:xfrm>
              <a:off x="6164466" y="365166"/>
              <a:ext cx="601674" cy="594337"/>
            </a:xfrm>
            <a:prstGeom prst="rect">
              <a:avLst/>
            </a:prstGeom>
          </p:spPr>
        </p:pic>
        <p:pic>
          <p:nvPicPr>
            <p:cNvPr id="31" name="Picture 30"/>
            <p:cNvPicPr>
              <a:picLocks noChangeAspect="1"/>
            </p:cNvPicPr>
            <p:nvPr/>
          </p:nvPicPr>
          <p:blipFill>
            <a:blip r:embed="rId5"/>
            <a:stretch>
              <a:fillRect/>
            </a:stretch>
          </p:blipFill>
          <p:spPr>
            <a:xfrm>
              <a:off x="5196206" y="417055"/>
              <a:ext cx="968260" cy="453553"/>
            </a:xfrm>
            <a:prstGeom prst="rect">
              <a:avLst/>
            </a:prstGeom>
          </p:spPr>
        </p:pic>
        <p:pic>
          <p:nvPicPr>
            <p:cNvPr id="32" name="Picture 31"/>
            <p:cNvPicPr>
              <a:picLocks noChangeAspect="1"/>
            </p:cNvPicPr>
            <p:nvPr/>
          </p:nvPicPr>
          <p:blipFill>
            <a:blip r:embed="rId6"/>
            <a:stretch>
              <a:fillRect/>
            </a:stretch>
          </p:blipFill>
          <p:spPr>
            <a:xfrm>
              <a:off x="2360014" y="517624"/>
              <a:ext cx="1730827" cy="306298"/>
            </a:xfrm>
            <a:prstGeom prst="rect">
              <a:avLst/>
            </a:prstGeom>
          </p:spPr>
        </p:pic>
        <p:pic>
          <p:nvPicPr>
            <p:cNvPr id="33" name="Picture 3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6207" y="453465"/>
              <a:ext cx="1773807" cy="417143"/>
            </a:xfrm>
            <a:prstGeom prst="rect">
              <a:avLst/>
            </a:prstGeom>
          </p:spPr>
        </p:pic>
      </p:grpSp>
      <p:sp>
        <p:nvSpPr>
          <p:cNvPr id="25" name="TextBox 24"/>
          <p:cNvSpPr txBox="1"/>
          <p:nvPr/>
        </p:nvSpPr>
        <p:spPr>
          <a:xfrm>
            <a:off x="213836" y="877680"/>
            <a:ext cx="3041345" cy="261610"/>
          </a:xfrm>
          <a:prstGeom prst="rect">
            <a:avLst/>
          </a:prstGeom>
          <a:solidFill>
            <a:schemeClr val="accent2">
              <a:lumMod val="20000"/>
              <a:lumOff val="80000"/>
            </a:schemeClr>
          </a:solidFill>
          <a:ln>
            <a:solidFill>
              <a:srgbClr val="00B0F0"/>
            </a:solidFill>
          </a:ln>
        </p:spPr>
        <p:txBody>
          <a:bodyPr wrap="square" rtlCol="0">
            <a:spAutoFit/>
          </a:bodyPr>
          <a:lstStyle/>
          <a:p>
            <a:pPr>
              <a:spcAft>
                <a:spcPts val="1800"/>
              </a:spcAft>
            </a:pPr>
            <a:r>
              <a:rPr lang="en-GB" sz="1100" b="1" dirty="0" smtClean="0">
                <a:solidFill>
                  <a:srgbClr val="00B0F0"/>
                </a:solidFill>
              </a:rPr>
              <a:t>Stopping smoking</a:t>
            </a:r>
            <a:endParaRPr lang="en-GB" sz="1100" dirty="0"/>
          </a:p>
        </p:txBody>
      </p:sp>
      <p:sp>
        <p:nvSpPr>
          <p:cNvPr id="26" name="Rectangle 25"/>
          <p:cNvSpPr/>
          <p:nvPr/>
        </p:nvSpPr>
        <p:spPr>
          <a:xfrm>
            <a:off x="172944" y="1195755"/>
            <a:ext cx="3058543" cy="1061829"/>
          </a:xfrm>
          <a:prstGeom prst="rect">
            <a:avLst/>
          </a:prstGeom>
        </p:spPr>
        <p:txBody>
          <a:bodyPr wrap="square">
            <a:spAutoFit/>
          </a:bodyPr>
          <a:lstStyle/>
          <a:p>
            <a:pPr>
              <a:spcAft>
                <a:spcPts val="600"/>
              </a:spcAft>
            </a:pPr>
            <a:r>
              <a:rPr lang="en-GB" sz="900" dirty="0" smtClean="0">
                <a:solidFill>
                  <a:srgbClr val="002060"/>
                </a:solidFill>
              </a:rPr>
              <a:t>Electronic cigarettes probably help more people to stop smoking than other smoking cessation aids. For </a:t>
            </a:r>
            <a:r>
              <a:rPr lang="en-GB" sz="900" dirty="0">
                <a:solidFill>
                  <a:srgbClr val="002060"/>
                </a:solidFill>
              </a:rPr>
              <a:t>every 100 people using nicotine e-cigarettes to stop smoking, 9 to 14 might </a:t>
            </a:r>
            <a:r>
              <a:rPr lang="en-GB" sz="900" dirty="0" smtClean="0">
                <a:solidFill>
                  <a:srgbClr val="002060"/>
                </a:solidFill>
              </a:rPr>
              <a:t>successfully stop</a:t>
            </a:r>
            <a:r>
              <a:rPr lang="en-GB" sz="900" dirty="0">
                <a:solidFill>
                  <a:srgbClr val="002060"/>
                </a:solidFill>
              </a:rPr>
              <a:t>, compared with only 6 of 100 people using nicotine-replacement therapy, 7 </a:t>
            </a:r>
            <a:r>
              <a:rPr lang="en-GB" sz="900" dirty="0" smtClean="0">
                <a:solidFill>
                  <a:srgbClr val="002060"/>
                </a:solidFill>
              </a:rPr>
              <a:t>of 100 using nicotine-free </a:t>
            </a:r>
            <a:r>
              <a:rPr lang="en-GB" sz="900" dirty="0">
                <a:solidFill>
                  <a:srgbClr val="002060"/>
                </a:solidFill>
              </a:rPr>
              <a:t>e-cigarettes, or four of 100 people </a:t>
            </a:r>
            <a:r>
              <a:rPr lang="en-GB" sz="900" dirty="0" smtClean="0">
                <a:solidFill>
                  <a:srgbClr val="002060"/>
                </a:solidFill>
              </a:rPr>
              <a:t>receiving </a:t>
            </a:r>
            <a:r>
              <a:rPr lang="en-GB" sz="900" dirty="0">
                <a:solidFill>
                  <a:srgbClr val="002060"/>
                </a:solidFill>
              </a:rPr>
              <a:t>no support or </a:t>
            </a:r>
            <a:r>
              <a:rPr lang="en-GB" sz="900" dirty="0" smtClean="0">
                <a:solidFill>
                  <a:srgbClr val="002060"/>
                </a:solidFill>
              </a:rPr>
              <a:t>behavioural support </a:t>
            </a:r>
            <a:r>
              <a:rPr lang="en-GB" sz="900" dirty="0">
                <a:solidFill>
                  <a:srgbClr val="002060"/>
                </a:solidFill>
              </a:rPr>
              <a:t>only</a:t>
            </a:r>
            <a:r>
              <a:rPr lang="en-GB" sz="900" dirty="0" smtClean="0">
                <a:solidFill>
                  <a:srgbClr val="002060"/>
                </a:solidFill>
              </a:rPr>
              <a:t>.</a:t>
            </a:r>
          </a:p>
        </p:txBody>
      </p:sp>
      <p:sp>
        <p:nvSpPr>
          <p:cNvPr id="34" name="TextBox 33"/>
          <p:cNvSpPr txBox="1"/>
          <p:nvPr/>
        </p:nvSpPr>
        <p:spPr>
          <a:xfrm>
            <a:off x="237686" y="2406705"/>
            <a:ext cx="3029513" cy="439764"/>
          </a:xfrm>
          <a:prstGeom prst="rect">
            <a:avLst/>
          </a:prstGeom>
          <a:solidFill>
            <a:schemeClr val="accent2">
              <a:lumMod val="20000"/>
              <a:lumOff val="80000"/>
            </a:schemeClr>
          </a:solidFill>
          <a:ln>
            <a:solidFill>
              <a:srgbClr val="00B0F0"/>
            </a:solidFill>
          </a:ln>
        </p:spPr>
        <p:txBody>
          <a:bodyPr wrap="square" rtlCol="0">
            <a:spAutoFit/>
          </a:bodyPr>
          <a:lstStyle/>
          <a:p>
            <a:pPr>
              <a:spcAft>
                <a:spcPts val="1800"/>
              </a:spcAft>
            </a:pPr>
            <a:r>
              <a:rPr lang="en-GB" sz="1100" b="1" dirty="0" smtClean="0">
                <a:solidFill>
                  <a:srgbClr val="00B0F0"/>
                </a:solidFill>
              </a:rPr>
              <a:t>How long do people continue to use electronic cigarettes?</a:t>
            </a:r>
            <a:endParaRPr lang="en-GB" sz="1100" dirty="0"/>
          </a:p>
        </p:txBody>
      </p:sp>
      <p:sp>
        <p:nvSpPr>
          <p:cNvPr id="35" name="Rectangle 34"/>
          <p:cNvSpPr/>
          <p:nvPr/>
        </p:nvSpPr>
        <p:spPr>
          <a:xfrm>
            <a:off x="163542" y="2934873"/>
            <a:ext cx="3103657" cy="935834"/>
          </a:xfrm>
          <a:prstGeom prst="rect">
            <a:avLst/>
          </a:prstGeom>
        </p:spPr>
        <p:txBody>
          <a:bodyPr wrap="square">
            <a:spAutoFit/>
          </a:bodyPr>
          <a:lstStyle/>
          <a:p>
            <a:pPr>
              <a:lnSpc>
                <a:spcPct val="107000"/>
              </a:lnSpc>
              <a:spcAft>
                <a:spcPts val="800"/>
              </a:spcAft>
            </a:pPr>
            <a:r>
              <a:rPr lang="en-GB" sz="900" dirty="0" smtClean="0">
                <a:solidFill>
                  <a:schemeClr val="tx2"/>
                </a:solidFill>
                <a:ea typeface="Calibri" panose="020F0502020204030204" pitchFamily="34" charset="0"/>
                <a:cs typeface="Times New Roman" panose="02020603050405020304" pitchFamily="18" charset="0"/>
              </a:rPr>
              <a:t>In </a:t>
            </a:r>
            <a:r>
              <a:rPr lang="en-GB" sz="900" dirty="0">
                <a:solidFill>
                  <a:schemeClr val="tx2"/>
                </a:solidFill>
                <a:ea typeface="Calibri" panose="020F0502020204030204" pitchFamily="34" charset="0"/>
                <a:cs typeface="Times New Roman" panose="02020603050405020304" pitchFamily="18" charset="0"/>
              </a:rPr>
              <a:t>response to feedback we are looking at how many people continue to use e-cigarettes at 6 months or longer. In most studies at least half of the participants were still using e-cigarettes at longest follow-up.</a:t>
            </a:r>
          </a:p>
          <a:p>
            <a:pPr>
              <a:lnSpc>
                <a:spcPct val="107000"/>
              </a:lnSpc>
              <a:spcAft>
                <a:spcPts val="800"/>
              </a:spcAft>
            </a:pPr>
            <a:endParaRPr lang="en-GB" sz="900" dirty="0" smtClean="0">
              <a:solidFill>
                <a:schemeClr val="tx2"/>
              </a:solidFill>
              <a:latin typeface="+mj-lt"/>
              <a:ea typeface="Calibri" panose="020F0502020204030204" pitchFamily="34" charset="0"/>
              <a:cs typeface="Times New Roman" panose="02020603050405020304" pitchFamily="18" charset="0"/>
            </a:endParaRPr>
          </a:p>
        </p:txBody>
      </p:sp>
      <p:sp>
        <p:nvSpPr>
          <p:cNvPr id="38" name="TextBox 37"/>
          <p:cNvSpPr txBox="1"/>
          <p:nvPr/>
        </p:nvSpPr>
        <p:spPr>
          <a:xfrm>
            <a:off x="242283" y="3717653"/>
            <a:ext cx="3038398" cy="261610"/>
          </a:xfrm>
          <a:prstGeom prst="rect">
            <a:avLst/>
          </a:prstGeom>
          <a:solidFill>
            <a:schemeClr val="accent2">
              <a:lumMod val="20000"/>
              <a:lumOff val="80000"/>
            </a:schemeClr>
          </a:solidFill>
          <a:ln>
            <a:solidFill>
              <a:srgbClr val="00B0F0"/>
            </a:solidFill>
          </a:ln>
        </p:spPr>
        <p:txBody>
          <a:bodyPr wrap="square" rtlCol="0">
            <a:spAutoFit/>
          </a:bodyPr>
          <a:lstStyle/>
          <a:p>
            <a:pPr>
              <a:spcAft>
                <a:spcPts val="1800"/>
              </a:spcAft>
            </a:pPr>
            <a:r>
              <a:rPr lang="en-GB" sz="1100" b="1" dirty="0" smtClean="0">
                <a:solidFill>
                  <a:srgbClr val="00B0F0"/>
                </a:solidFill>
              </a:rPr>
              <a:t>Dual use? </a:t>
            </a:r>
            <a:endParaRPr lang="en-GB" sz="1100" dirty="0"/>
          </a:p>
        </p:txBody>
      </p:sp>
      <p:sp>
        <p:nvSpPr>
          <p:cNvPr id="39" name="Rectangle 38"/>
          <p:cNvSpPr/>
          <p:nvPr/>
        </p:nvSpPr>
        <p:spPr>
          <a:xfrm>
            <a:off x="213836" y="4067667"/>
            <a:ext cx="3024152" cy="685059"/>
          </a:xfrm>
          <a:prstGeom prst="rect">
            <a:avLst/>
          </a:prstGeom>
        </p:spPr>
        <p:txBody>
          <a:bodyPr wrap="square">
            <a:spAutoFit/>
          </a:bodyPr>
          <a:lstStyle/>
          <a:p>
            <a:pPr>
              <a:lnSpc>
                <a:spcPct val="107000"/>
              </a:lnSpc>
              <a:spcAft>
                <a:spcPts val="600"/>
              </a:spcAft>
            </a:pPr>
            <a:r>
              <a:rPr lang="en-GB" sz="900" dirty="0" smtClean="0">
                <a:solidFill>
                  <a:srgbClr val="002060"/>
                </a:solidFill>
              </a:rPr>
              <a:t>Studies </a:t>
            </a:r>
            <a:r>
              <a:rPr lang="en-GB" sz="900" dirty="0">
                <a:solidFill>
                  <a:srgbClr val="002060"/>
                </a:solidFill>
              </a:rPr>
              <a:t>have shown a decrease in exhaled </a:t>
            </a:r>
            <a:r>
              <a:rPr lang="en-GB" sz="900" dirty="0" smtClean="0">
                <a:solidFill>
                  <a:srgbClr val="002060"/>
                </a:solidFill>
              </a:rPr>
              <a:t>carbon monoxide </a:t>
            </a:r>
            <a:r>
              <a:rPr lang="en-GB" sz="900" dirty="0">
                <a:solidFill>
                  <a:srgbClr val="002060"/>
                </a:solidFill>
              </a:rPr>
              <a:t>in dual </a:t>
            </a:r>
            <a:r>
              <a:rPr lang="en-GB" sz="900" dirty="0" smtClean="0">
                <a:solidFill>
                  <a:srgbClr val="002060"/>
                </a:solidFill>
              </a:rPr>
              <a:t>users (those </a:t>
            </a:r>
            <a:r>
              <a:rPr lang="en-GB" sz="900" dirty="0">
                <a:solidFill>
                  <a:srgbClr val="002060"/>
                </a:solidFill>
              </a:rPr>
              <a:t>using nicotine e-cigarettes and tobacco) as compared to participants who exclusively smoked tobacco cigarettes.</a:t>
            </a:r>
          </a:p>
        </p:txBody>
      </p:sp>
      <p:sp>
        <p:nvSpPr>
          <p:cNvPr id="2" name="Rectangle 1"/>
          <p:cNvSpPr/>
          <p:nvPr/>
        </p:nvSpPr>
        <p:spPr>
          <a:xfrm>
            <a:off x="3425324" y="1855052"/>
            <a:ext cx="3137317" cy="4183540"/>
          </a:xfrm>
          <a:prstGeom prst="rect">
            <a:avLst/>
          </a:prstGeom>
          <a:solidFill>
            <a:srgbClr val="E5F5FF"/>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900" b="1" dirty="0">
                <a:solidFill>
                  <a:srgbClr val="002060"/>
                </a:solidFill>
                <a:cs typeface="Arial" panose="020B0604020202020204" pitchFamily="34" charset="0"/>
              </a:rPr>
              <a:t>L</a:t>
            </a:r>
            <a:r>
              <a:rPr lang="en-GB" sz="900" b="1" dirty="0" smtClean="0">
                <a:solidFill>
                  <a:srgbClr val="002060"/>
                </a:solidFill>
                <a:cs typeface="Arial" panose="020B0604020202020204" pitchFamily="34" charset="0"/>
              </a:rPr>
              <a:t>ung function measures </a:t>
            </a:r>
          </a:p>
          <a:p>
            <a:pPr marL="171450" indent="-171450">
              <a:buFont typeface="Arial" panose="020B0604020202020204" pitchFamily="34" charset="0"/>
              <a:buChar char="•"/>
            </a:pPr>
            <a:r>
              <a:rPr lang="en-GB" sz="900" dirty="0">
                <a:solidFill>
                  <a:srgbClr val="002060"/>
                </a:solidFill>
                <a:cs typeface="Arial" panose="020B0604020202020204" pitchFamily="34" charset="0"/>
              </a:rPr>
              <a:t>Lung function was improved in people using e-cigarettes compared to people using nicotine replacement therapy. No difference was found when e-cigarettes were compared to non-nicotine e-cigarettes or to usual care</a:t>
            </a:r>
            <a:r>
              <a:rPr lang="en-GB" sz="900" dirty="0" smtClean="0">
                <a:solidFill>
                  <a:srgbClr val="002060"/>
                </a:solidFill>
                <a:cs typeface="Arial" panose="020B0604020202020204" pitchFamily="34" charset="0"/>
              </a:rPr>
              <a:t>. Five </a:t>
            </a:r>
            <a:r>
              <a:rPr lang="en-GB" sz="900" dirty="0">
                <a:solidFill>
                  <a:srgbClr val="002060"/>
                </a:solidFill>
                <a:cs typeface="Arial" panose="020B0604020202020204" pitchFamily="34" charset="0"/>
              </a:rPr>
              <a:t>of the 61 studies reported data on at least one measure of lung function. </a:t>
            </a:r>
            <a:endParaRPr lang="en-GB" sz="900" dirty="0" smtClean="0">
              <a:solidFill>
                <a:srgbClr val="002060"/>
              </a:solidFill>
              <a:cs typeface="Arial" panose="020B0604020202020204" pitchFamily="34" charset="0"/>
            </a:endParaRPr>
          </a:p>
          <a:p>
            <a:pPr>
              <a:lnSpc>
                <a:spcPct val="107000"/>
              </a:lnSpc>
            </a:pPr>
            <a:r>
              <a:rPr lang="en-GB" sz="900" b="1" dirty="0">
                <a:solidFill>
                  <a:srgbClr val="002060"/>
                </a:solidFill>
              </a:rPr>
              <a:t>Changes in carbon monoxide</a:t>
            </a:r>
          </a:p>
          <a:p>
            <a:pPr marL="171450" indent="-171450">
              <a:lnSpc>
                <a:spcPct val="107000"/>
              </a:lnSpc>
              <a:buFont typeface="Arial" panose="020B0604020202020204" pitchFamily="34" charset="0"/>
              <a:buChar char="•"/>
            </a:pPr>
            <a:r>
              <a:rPr lang="en-GB" sz="900" dirty="0">
                <a:solidFill>
                  <a:srgbClr val="002060"/>
                </a:solidFill>
              </a:rPr>
              <a:t>In most studies carbon monoxide levels were lower in those using e-cigarettes. 39 of the 61 studies reported data on carbon monoxide. </a:t>
            </a:r>
            <a:endParaRPr lang="en-GB" sz="900" dirty="0" smtClean="0">
              <a:solidFill>
                <a:srgbClr val="002060"/>
              </a:solidFill>
            </a:endParaRPr>
          </a:p>
          <a:p>
            <a:pPr>
              <a:lnSpc>
                <a:spcPct val="107000"/>
              </a:lnSpc>
            </a:pPr>
            <a:r>
              <a:rPr lang="en-GB" sz="900" b="1" dirty="0">
                <a:solidFill>
                  <a:srgbClr val="002060"/>
                </a:solidFill>
              </a:rPr>
              <a:t>Heart rate</a:t>
            </a:r>
          </a:p>
          <a:p>
            <a:pPr marL="171450" indent="-171450">
              <a:lnSpc>
                <a:spcPct val="107000"/>
              </a:lnSpc>
              <a:buFont typeface="Arial" panose="020B0604020202020204" pitchFamily="34" charset="0"/>
              <a:buChar char="•"/>
            </a:pPr>
            <a:r>
              <a:rPr lang="en-GB" sz="900" dirty="0">
                <a:solidFill>
                  <a:srgbClr val="002060"/>
                </a:solidFill>
              </a:rPr>
              <a:t>Most studies showed lowered heart rate in people using e-cigarettes. Nine of the 61 studies reported data on heart rate</a:t>
            </a:r>
            <a:r>
              <a:rPr lang="en-GB" sz="900" dirty="0" smtClean="0">
                <a:solidFill>
                  <a:srgbClr val="002060"/>
                </a:solidFill>
              </a:rPr>
              <a:t>.</a:t>
            </a:r>
          </a:p>
          <a:p>
            <a:pPr>
              <a:lnSpc>
                <a:spcPct val="107000"/>
              </a:lnSpc>
            </a:pPr>
            <a:r>
              <a:rPr lang="en-GB" sz="900" b="1" dirty="0">
                <a:solidFill>
                  <a:srgbClr val="002060"/>
                </a:solidFill>
                <a:latin typeface="Arial" panose="020B0604020202020204" pitchFamily="34" charset="0"/>
                <a:cs typeface="Arial" panose="020B0604020202020204" pitchFamily="34" charset="0"/>
              </a:rPr>
              <a:t>Changes in blood pressure</a:t>
            </a:r>
          </a:p>
          <a:p>
            <a:pPr marL="171450" indent="-171450">
              <a:lnSpc>
                <a:spcPct val="107000"/>
              </a:lnSpc>
              <a:buFont typeface="Arial" panose="020B0604020202020204" pitchFamily="34" charset="0"/>
              <a:buChar char="•"/>
            </a:pPr>
            <a:r>
              <a:rPr lang="en-GB" sz="900" dirty="0">
                <a:solidFill>
                  <a:srgbClr val="002060"/>
                </a:solidFill>
                <a:latin typeface="Arial" panose="020B0604020202020204" pitchFamily="34" charset="0"/>
                <a:cs typeface="Arial" panose="020B0604020202020204" pitchFamily="34" charset="0"/>
              </a:rPr>
              <a:t>Most studies found no difference, in 3 studies blood pressure measures were improved with e-cigarettes and in one study these were improved in the usual care group</a:t>
            </a:r>
            <a:r>
              <a:rPr lang="en-GB" sz="900" dirty="0" smtClean="0">
                <a:solidFill>
                  <a:srgbClr val="002060"/>
                </a:solidFill>
                <a:latin typeface="Arial" panose="020B0604020202020204" pitchFamily="34" charset="0"/>
                <a:cs typeface="Arial" panose="020B0604020202020204" pitchFamily="34" charset="0"/>
              </a:rPr>
              <a:t>. </a:t>
            </a:r>
            <a:r>
              <a:rPr lang="en-GB" sz="900" dirty="0">
                <a:solidFill>
                  <a:srgbClr val="002060"/>
                </a:solidFill>
              </a:rPr>
              <a:t>Of the 61 included </a:t>
            </a:r>
            <a:r>
              <a:rPr lang="en-GB" sz="900" dirty="0" smtClean="0">
                <a:solidFill>
                  <a:srgbClr val="002060"/>
                </a:solidFill>
              </a:rPr>
              <a:t>studies, 12 </a:t>
            </a:r>
            <a:r>
              <a:rPr lang="en-GB" sz="900" dirty="0">
                <a:solidFill>
                  <a:srgbClr val="002060"/>
                </a:solidFill>
              </a:rPr>
              <a:t>reported data on b</a:t>
            </a:r>
            <a:r>
              <a:rPr lang="en-GB" sz="900" dirty="0">
                <a:solidFill>
                  <a:srgbClr val="002060"/>
                </a:solidFill>
                <a:latin typeface="Arial" panose="020B0604020202020204" pitchFamily="34" charset="0"/>
                <a:cs typeface="Arial" panose="020B0604020202020204" pitchFamily="34" charset="0"/>
              </a:rPr>
              <a:t>lood pressure and 2 studies reported data on blood oxygen levels</a:t>
            </a:r>
            <a:r>
              <a:rPr lang="en-GB" sz="900" dirty="0" smtClean="0">
                <a:solidFill>
                  <a:srgbClr val="002060"/>
                </a:solidFill>
                <a:latin typeface="Arial" panose="020B0604020202020204" pitchFamily="34" charset="0"/>
                <a:cs typeface="Arial" panose="020B0604020202020204" pitchFamily="34" charset="0"/>
              </a:rPr>
              <a:t>.</a:t>
            </a:r>
          </a:p>
          <a:p>
            <a:pPr>
              <a:lnSpc>
                <a:spcPct val="107000"/>
              </a:lnSpc>
            </a:pPr>
            <a:r>
              <a:rPr lang="en-GB" sz="900" b="1" dirty="0">
                <a:solidFill>
                  <a:srgbClr val="002060"/>
                </a:solidFill>
              </a:rPr>
              <a:t>Serious harms</a:t>
            </a:r>
          </a:p>
          <a:p>
            <a:pPr marL="171450" indent="-171450">
              <a:lnSpc>
                <a:spcPct val="107000"/>
              </a:lnSpc>
              <a:buFont typeface="Arial" panose="020B0604020202020204" pitchFamily="34" charset="0"/>
              <a:buChar char="•"/>
            </a:pPr>
            <a:r>
              <a:rPr lang="en-GB" sz="900" dirty="0" smtClean="0">
                <a:solidFill>
                  <a:srgbClr val="002060"/>
                </a:solidFill>
              </a:rPr>
              <a:t>The number of people experiencing </a:t>
            </a:r>
            <a:r>
              <a:rPr lang="en-GB" sz="900" dirty="0">
                <a:solidFill>
                  <a:srgbClr val="002060"/>
                </a:solidFill>
              </a:rPr>
              <a:t>serious </a:t>
            </a:r>
            <a:r>
              <a:rPr lang="en-GB" sz="900" dirty="0" smtClean="0">
                <a:solidFill>
                  <a:srgbClr val="002060"/>
                </a:solidFill>
              </a:rPr>
              <a:t>harms </a:t>
            </a:r>
            <a:r>
              <a:rPr lang="en-GB" sz="900" dirty="0">
                <a:solidFill>
                  <a:srgbClr val="002060"/>
                </a:solidFill>
              </a:rPr>
              <a:t>was low across all study arms. We did not detect evidence of harm from nicotine e-cigarettes, but the longest follow-up was two years and the number of studies was small</a:t>
            </a:r>
            <a:r>
              <a:rPr lang="en-GB" sz="900" dirty="0" smtClean="0">
                <a:solidFill>
                  <a:srgbClr val="002060"/>
                </a:solidFill>
              </a:rPr>
              <a:t>.</a:t>
            </a:r>
            <a:endParaRPr lang="en-GB" sz="900" dirty="0">
              <a:solidFill>
                <a:srgbClr val="002060"/>
              </a:solidFill>
            </a:endParaRPr>
          </a:p>
        </p:txBody>
      </p:sp>
      <p:sp>
        <p:nvSpPr>
          <p:cNvPr id="43" name="TextBox 42"/>
          <p:cNvSpPr txBox="1"/>
          <p:nvPr/>
        </p:nvSpPr>
        <p:spPr>
          <a:xfrm>
            <a:off x="246327" y="4948978"/>
            <a:ext cx="3032749" cy="261610"/>
          </a:xfrm>
          <a:prstGeom prst="rect">
            <a:avLst/>
          </a:prstGeom>
          <a:solidFill>
            <a:schemeClr val="accent3">
              <a:lumMod val="20000"/>
              <a:lumOff val="80000"/>
            </a:schemeClr>
          </a:solidFill>
          <a:ln>
            <a:solidFill>
              <a:srgbClr val="00B0F0"/>
            </a:solidFill>
          </a:ln>
        </p:spPr>
        <p:txBody>
          <a:bodyPr wrap="square" rtlCol="0">
            <a:spAutoFit/>
          </a:bodyPr>
          <a:lstStyle/>
          <a:p>
            <a:pPr>
              <a:spcAft>
                <a:spcPts val="1800"/>
              </a:spcAft>
            </a:pPr>
            <a:r>
              <a:rPr lang="en-GB" sz="1100" b="1" dirty="0" smtClean="0">
                <a:solidFill>
                  <a:srgbClr val="00B0F0"/>
                </a:solidFill>
              </a:rPr>
              <a:t>Not all e-cigarettes are the same</a:t>
            </a:r>
            <a:endParaRPr lang="en-GB" sz="1100" dirty="0"/>
          </a:p>
        </p:txBody>
      </p:sp>
      <p:sp>
        <p:nvSpPr>
          <p:cNvPr id="44" name="Rectangle 43"/>
          <p:cNvSpPr/>
          <p:nvPr/>
        </p:nvSpPr>
        <p:spPr>
          <a:xfrm>
            <a:off x="237732" y="5229150"/>
            <a:ext cx="3041345" cy="795417"/>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600"/>
              </a:spcAft>
            </a:pPr>
            <a:r>
              <a:rPr lang="en-GB" sz="900" dirty="0">
                <a:solidFill>
                  <a:schemeClr val="tx2"/>
                </a:solidFill>
                <a:latin typeface="Arial" panose="020B0604020202020204" pitchFamily="34" charset="0"/>
                <a:cs typeface="Times New Roman" panose="02020603050405020304" pitchFamily="18" charset="0"/>
              </a:rPr>
              <a:t>We need more information about device type, nicotine content and the role of flavours on the </a:t>
            </a:r>
            <a:r>
              <a:rPr lang="en-GB" sz="900" dirty="0" smtClean="0">
                <a:solidFill>
                  <a:schemeClr val="tx2"/>
                </a:solidFill>
                <a:latin typeface="Arial" panose="020B0604020202020204" pitchFamily="34" charset="0"/>
                <a:cs typeface="Times New Roman" panose="02020603050405020304" pitchFamily="18" charset="0"/>
              </a:rPr>
              <a:t>effectiveness of e-cigarettes </a:t>
            </a:r>
            <a:r>
              <a:rPr lang="en-GB" sz="900" dirty="0">
                <a:solidFill>
                  <a:schemeClr val="tx2"/>
                </a:solidFill>
                <a:latin typeface="Arial" panose="020B0604020202020204" pitchFamily="34" charset="0"/>
                <a:cs typeface="Times New Roman" panose="02020603050405020304" pitchFamily="18" charset="0"/>
              </a:rPr>
              <a:t>to </a:t>
            </a:r>
            <a:r>
              <a:rPr lang="en-GB" sz="900" dirty="0" smtClean="0">
                <a:solidFill>
                  <a:schemeClr val="tx2"/>
                </a:solidFill>
                <a:latin typeface="Arial" panose="020B0604020202020204" pitchFamily="34" charset="0"/>
                <a:cs typeface="Times New Roman" panose="02020603050405020304" pitchFamily="18" charset="0"/>
              </a:rPr>
              <a:t>help people to </a:t>
            </a:r>
            <a:r>
              <a:rPr lang="en-GB" sz="900" dirty="0">
                <a:solidFill>
                  <a:schemeClr val="tx2"/>
                </a:solidFill>
                <a:latin typeface="Arial" panose="020B0604020202020204" pitchFamily="34" charset="0"/>
                <a:cs typeface="Times New Roman" panose="02020603050405020304" pitchFamily="18" charset="0"/>
              </a:rPr>
              <a:t>quit tobacco cigarettes</a:t>
            </a:r>
            <a:r>
              <a:rPr lang="en-GB" sz="1000" dirty="0">
                <a:solidFill>
                  <a:schemeClr val="tx2"/>
                </a:solidFill>
                <a:latin typeface="Arial" panose="020B0604020202020204" pitchFamily="34" charset="0"/>
                <a:cs typeface="Times New Roman" panose="02020603050405020304" pitchFamily="18" charset="0"/>
              </a:rPr>
              <a:t>. </a:t>
            </a:r>
          </a:p>
        </p:txBody>
      </p:sp>
      <p:sp>
        <p:nvSpPr>
          <p:cNvPr id="45" name="TextBox 44"/>
          <p:cNvSpPr txBox="1"/>
          <p:nvPr/>
        </p:nvSpPr>
        <p:spPr>
          <a:xfrm>
            <a:off x="3425325" y="877680"/>
            <a:ext cx="3142363" cy="261610"/>
          </a:xfrm>
          <a:prstGeom prst="rect">
            <a:avLst/>
          </a:prstGeom>
          <a:solidFill>
            <a:schemeClr val="bg2">
              <a:lumMod val="60000"/>
              <a:lumOff val="40000"/>
            </a:schemeClr>
          </a:solidFill>
          <a:ln>
            <a:solidFill>
              <a:schemeClr val="accent1"/>
            </a:solidFill>
          </a:ln>
        </p:spPr>
        <p:txBody>
          <a:bodyPr wrap="square" rtlCol="0">
            <a:spAutoFit/>
          </a:bodyPr>
          <a:lstStyle/>
          <a:p>
            <a:pPr algn="ctr"/>
            <a:r>
              <a:rPr lang="en-GB" sz="1100" b="1" dirty="0" smtClean="0">
                <a:solidFill>
                  <a:schemeClr val="accent1">
                    <a:lumMod val="90000"/>
                    <a:lumOff val="10000"/>
                  </a:schemeClr>
                </a:solidFill>
              </a:rPr>
              <a:t>Health measures</a:t>
            </a:r>
          </a:p>
        </p:txBody>
      </p:sp>
      <p:sp>
        <p:nvSpPr>
          <p:cNvPr id="41" name="Rectangle 40"/>
          <p:cNvSpPr/>
          <p:nvPr/>
        </p:nvSpPr>
        <p:spPr>
          <a:xfrm>
            <a:off x="195626" y="6422598"/>
            <a:ext cx="6052505" cy="461665"/>
          </a:xfrm>
          <a:prstGeom prst="rect">
            <a:avLst/>
          </a:prstGeom>
        </p:spPr>
        <p:txBody>
          <a:bodyPr wrap="square">
            <a:spAutoFit/>
          </a:bodyPr>
          <a:lstStyle/>
          <a:p>
            <a:r>
              <a:rPr lang="en-GB" sz="1200" b="1" dirty="0" smtClean="0">
                <a:solidFill>
                  <a:schemeClr val="accent1">
                    <a:lumMod val="75000"/>
                  </a:schemeClr>
                </a:solidFill>
              </a:rPr>
              <a:t>Summary table to show how e-cigarettes compare to nicotine replacement therapy (NRT), non-nicotine e-cigarettes and usual care </a:t>
            </a:r>
            <a:endParaRPr lang="en-GB" sz="1200" dirty="0"/>
          </a:p>
        </p:txBody>
      </p:sp>
      <p:sp>
        <p:nvSpPr>
          <p:cNvPr id="48" name="Rectangle 47"/>
          <p:cNvSpPr/>
          <p:nvPr/>
        </p:nvSpPr>
        <p:spPr>
          <a:xfrm>
            <a:off x="207458" y="6082480"/>
            <a:ext cx="1550947" cy="367216"/>
          </a:xfrm>
          <a:prstGeom prst="rect">
            <a:avLst/>
          </a:prstGeom>
        </p:spPr>
        <p:txBody>
          <a:bodyPr wrap="square">
            <a:spAutoFit/>
          </a:bodyPr>
          <a:lstStyle/>
          <a:p>
            <a:pPr>
              <a:lnSpc>
                <a:spcPct val="107000"/>
              </a:lnSpc>
              <a:spcAft>
                <a:spcPts val="600"/>
              </a:spcAft>
            </a:pPr>
            <a:r>
              <a:rPr lang="en-GB" b="1" dirty="0" smtClean="0">
                <a:solidFill>
                  <a:srgbClr val="00B0F0"/>
                </a:solidFill>
                <a:latin typeface="+mj-lt"/>
                <a:ea typeface="Calibri" panose="020F0502020204030204" pitchFamily="34" charset="0"/>
                <a:cs typeface="Times New Roman" panose="02020603050405020304" pitchFamily="18" charset="0"/>
              </a:rPr>
              <a:t>At a glance</a:t>
            </a:r>
            <a:endParaRPr lang="en-GB" dirty="0">
              <a:solidFill>
                <a:srgbClr val="00B0F0"/>
              </a:solidFill>
              <a:latin typeface="+mj-lt"/>
              <a:ea typeface="Calibri" panose="020F0502020204030204" pitchFamily="34" charset="0"/>
              <a:cs typeface="Times New Roman" panose="02020603050405020304" pitchFamily="18" charset="0"/>
            </a:endParaRPr>
          </a:p>
        </p:txBody>
      </p:sp>
      <p:sp>
        <p:nvSpPr>
          <p:cNvPr id="27" name="Rectangle 26"/>
          <p:cNvSpPr/>
          <p:nvPr/>
        </p:nvSpPr>
        <p:spPr>
          <a:xfrm>
            <a:off x="3422367" y="1140078"/>
            <a:ext cx="3140274" cy="680971"/>
          </a:xfrm>
          <a:prstGeom prst="rect">
            <a:avLst/>
          </a:prstGeom>
          <a:solidFill>
            <a:schemeClr val="bg2">
              <a:lumMod val="20000"/>
              <a:lumOff val="80000"/>
            </a:schemeClr>
          </a:solidFill>
          <a:ln>
            <a:solidFill>
              <a:srgbClr val="002060"/>
            </a:solidFill>
          </a:ln>
        </p:spPr>
        <p:txBody>
          <a:bodyPr wrap="square">
            <a:spAutoFit/>
          </a:bodyPr>
          <a:lstStyle/>
          <a:p>
            <a:pPr>
              <a:lnSpc>
                <a:spcPct val="107000"/>
              </a:lnSpc>
              <a:spcAft>
                <a:spcPts val="563"/>
              </a:spcAft>
            </a:pPr>
            <a:r>
              <a:rPr lang="en-GB" sz="900" dirty="0" smtClean="0">
                <a:solidFill>
                  <a:srgbClr val="002060"/>
                </a:solidFill>
                <a:latin typeface="Arial" panose="020B0604020202020204" pitchFamily="34" charset="0"/>
                <a:cs typeface="Arial" panose="020B0604020202020204" pitchFamily="34" charset="0"/>
              </a:rPr>
              <a:t>We also look at information on health measures. Very few studies have looked at health outcomes. In those that did, there was no indication that e-cigarettes posed more risks than smoking cigarettes. We need more evidence on this.</a:t>
            </a:r>
            <a:endParaRPr lang="en-GB" sz="900" dirty="0">
              <a:solidFill>
                <a:srgbClr val="002060"/>
              </a:solidFill>
              <a:latin typeface="Arial" panose="020B0604020202020204" pitchFamily="34" charset="0"/>
              <a:cs typeface="Arial" panose="020B0604020202020204" pitchFamily="34" charset="0"/>
            </a:endParaRPr>
          </a:p>
        </p:txBody>
      </p:sp>
      <p:sp>
        <p:nvSpPr>
          <p:cNvPr id="3" name="TextBox 2"/>
          <p:cNvSpPr txBox="1"/>
          <p:nvPr/>
        </p:nvSpPr>
        <p:spPr>
          <a:xfrm>
            <a:off x="4854695" y="8228011"/>
            <a:ext cx="1609651" cy="507831"/>
          </a:xfrm>
          <a:prstGeom prst="rect">
            <a:avLst/>
          </a:prstGeom>
          <a:noFill/>
        </p:spPr>
        <p:txBody>
          <a:bodyPr wrap="square" rtlCol="0">
            <a:spAutoFit/>
          </a:bodyPr>
          <a:lstStyle/>
          <a:p>
            <a:r>
              <a:rPr lang="en-GB" sz="900" dirty="0" smtClean="0">
                <a:solidFill>
                  <a:srgbClr val="002060"/>
                </a:solidFill>
              </a:rPr>
              <a:t>We need more data to be confident of the findings on health measures.</a:t>
            </a:r>
            <a:endParaRPr lang="en-GB" sz="900" dirty="0">
              <a:solidFill>
                <a:srgbClr val="002060"/>
              </a:solidFill>
            </a:endParaRPr>
          </a:p>
        </p:txBody>
      </p:sp>
      <p:pic>
        <p:nvPicPr>
          <p:cNvPr id="5" name="Picture 4"/>
          <p:cNvPicPr>
            <a:picLocks noChangeAspect="1"/>
          </p:cNvPicPr>
          <p:nvPr/>
        </p:nvPicPr>
        <p:blipFill>
          <a:blip r:embed="rId8"/>
          <a:stretch>
            <a:fillRect/>
          </a:stretch>
        </p:blipFill>
        <p:spPr>
          <a:xfrm>
            <a:off x="237686" y="6869048"/>
            <a:ext cx="4452673" cy="2271604"/>
          </a:xfrm>
          <a:prstGeom prst="rect">
            <a:avLst/>
          </a:prstGeom>
        </p:spPr>
      </p:pic>
      <p:pic>
        <p:nvPicPr>
          <p:cNvPr id="15" name="Picture 14"/>
          <p:cNvPicPr>
            <a:picLocks noChangeAspect="1"/>
          </p:cNvPicPr>
          <p:nvPr/>
        </p:nvPicPr>
        <p:blipFill>
          <a:blip r:embed="rId9"/>
          <a:stretch>
            <a:fillRect/>
          </a:stretch>
        </p:blipFill>
        <p:spPr>
          <a:xfrm>
            <a:off x="4854695" y="7502488"/>
            <a:ext cx="1901338" cy="715034"/>
          </a:xfrm>
          <a:prstGeom prst="rect">
            <a:avLst/>
          </a:prstGeom>
        </p:spPr>
      </p:pic>
    </p:spTree>
    <p:extLst>
      <p:ext uri="{BB962C8B-B14F-4D97-AF65-F5344CB8AC3E}">
        <p14:creationId xmlns:p14="http://schemas.microsoft.com/office/powerpoint/2010/main" val="2433942805"/>
      </p:ext>
    </p:extLst>
  </p:cSld>
  <p:clrMapOvr>
    <a:masterClrMapping/>
  </p:clrMapOvr>
</p:sld>
</file>

<file path=ppt/theme/theme1.xml><?xml version="1.0" encoding="utf-8"?>
<a:theme xmlns:a="http://schemas.openxmlformats.org/drawingml/2006/main" name="Cochrane_UK_NIHR_cyan_template">
  <a:themeElements>
    <a:clrScheme name="Cochrane blue colour palette">
      <a:dk1>
        <a:srgbClr val="000000"/>
      </a:dk1>
      <a:lt1>
        <a:srgbClr val="FFFFFF"/>
      </a:lt1>
      <a:dk2>
        <a:srgbClr val="002D64"/>
      </a:dk2>
      <a:lt2>
        <a:srgbClr val="008CD2"/>
      </a:lt2>
      <a:accent1>
        <a:srgbClr val="002D64"/>
      </a:accent1>
      <a:accent2>
        <a:srgbClr val="008CD2"/>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Briefing document clincians and policy makers landscape 2020.12.09.potx" id="{6DEB4EEA-4249-41DF-BD88-3B0B1EDAC5B3}" vid="{46F908E4-FC9E-402A-AA86-E623EF69E2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704111980F534D9848546218645955" ma:contentTypeVersion="14" ma:contentTypeDescription="Create a new document." ma:contentTypeScope="" ma:versionID="1a30d4ce46cb9643b65276fab7314f55">
  <xsd:schema xmlns:xsd="http://www.w3.org/2001/XMLSchema" xmlns:xs="http://www.w3.org/2001/XMLSchema" xmlns:p="http://schemas.microsoft.com/office/2006/metadata/properties" xmlns:ns3="cbc5c199-a36f-4d7d-b9ca-803c561a95e8" xmlns:ns4="cfc5391b-ea62-4b2f-bec7-1d4072c0e3de" targetNamespace="http://schemas.microsoft.com/office/2006/metadata/properties" ma:root="true" ma:fieldsID="2f16d8aa9ba3e74e6d7ba18d73130ec9" ns3:_="" ns4:_="">
    <xsd:import namespace="cbc5c199-a36f-4d7d-b9ca-803c561a95e8"/>
    <xsd:import namespace="cfc5391b-ea62-4b2f-bec7-1d4072c0e3d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LengthInSeconds" minOccurs="0"/>
                <xsd:element ref="ns4:MediaServiceAutoTags" minOccurs="0"/>
                <xsd:element ref="ns4:MediaServiceOCR" minOccurs="0"/>
                <xsd:element ref="ns4:MediaServiceGenerationTime" minOccurs="0"/>
                <xsd:element ref="ns4:MediaServiceEventHashCode"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c5c199-a36f-4d7d-b9ca-803c561a95e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c5391b-ea62-4b2f-bec7-1d4072c0e3d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C7BD98-D942-4564-B8C1-6D0DFCACB5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c5c199-a36f-4d7d-b9ca-803c561a95e8"/>
    <ds:schemaRef ds:uri="cfc5391b-ea62-4b2f-bec7-1d4072c0e3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B8D3B5B-4856-4B4B-B646-97D39E1BDF1F}">
  <ds:schemaRefs>
    <ds:schemaRef ds:uri="http://purl.org/dc/elements/1.1/"/>
    <ds:schemaRef ds:uri="http://schemas.microsoft.com/office/2006/metadata/properties"/>
    <ds:schemaRef ds:uri="http://schemas.microsoft.com/office/2006/documentManagement/types"/>
    <ds:schemaRef ds:uri="cfc5391b-ea62-4b2f-bec7-1d4072c0e3de"/>
    <ds:schemaRef ds:uri="http://purl.org/dc/terms/"/>
    <ds:schemaRef ds:uri="http://schemas.openxmlformats.org/package/2006/metadata/core-properties"/>
    <ds:schemaRef ds:uri="http://purl.org/dc/dcmitype/"/>
    <ds:schemaRef ds:uri="http://schemas.microsoft.com/office/infopath/2007/PartnerControls"/>
    <ds:schemaRef ds:uri="cbc5c199-a36f-4d7d-b9ca-803c561a95e8"/>
    <ds:schemaRef ds:uri="http://www.w3.org/XML/1998/namespace"/>
  </ds:schemaRefs>
</ds:datastoreItem>
</file>

<file path=customXml/itemProps3.xml><?xml version="1.0" encoding="utf-8"?>
<ds:datastoreItem xmlns:ds="http://schemas.openxmlformats.org/officeDocument/2006/customXml" ds:itemID="{6811920E-A8B4-453E-A7D7-E551991A9F0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Briefing document clincians and policy makers 2020.12.09</Template>
  <TotalTime>6255</TotalTime>
  <Words>1011</Words>
  <Application>Microsoft Office PowerPoint</Application>
  <PresentationFormat>On-screen Show (4:3)</PresentationFormat>
  <Paragraphs>49</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Cambria Math</vt:lpstr>
      <vt:lpstr>Source Sans Pro</vt:lpstr>
      <vt:lpstr>Source Sans Pro Semibold</vt:lpstr>
      <vt:lpstr>Times New Roman</vt:lpstr>
      <vt:lpstr>Cochrane_UK_NIHR_cyan_template</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Ailsa Butler</dc:creator>
  <cp:keywords/>
  <dc:description/>
  <cp:lastModifiedBy>Ailsa Butler</cp:lastModifiedBy>
  <cp:revision>144</cp:revision>
  <dcterms:created xsi:type="dcterms:W3CDTF">2020-12-10T08:55:38Z</dcterms:created>
  <dcterms:modified xsi:type="dcterms:W3CDTF">2021-10-27T10:02:43Z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0x010100FE704111980F534D9848546218645955</vt:lpwstr>
  </property>
</Properties>
</file>